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37"/>
  </p:notesMasterIdLst>
  <p:sldIdLst>
    <p:sldId id="256" r:id="rId2"/>
    <p:sldId id="263" r:id="rId3"/>
    <p:sldId id="259" r:id="rId4"/>
    <p:sldId id="264" r:id="rId5"/>
    <p:sldId id="266" r:id="rId6"/>
    <p:sldId id="260" r:id="rId7"/>
    <p:sldId id="267" r:id="rId8"/>
    <p:sldId id="270" r:id="rId9"/>
    <p:sldId id="261" r:id="rId10"/>
    <p:sldId id="271" r:id="rId11"/>
    <p:sldId id="269" r:id="rId12"/>
    <p:sldId id="268" r:id="rId13"/>
    <p:sldId id="272" r:id="rId14"/>
    <p:sldId id="262" r:id="rId15"/>
    <p:sldId id="273" r:id="rId16"/>
    <p:sldId id="276" r:id="rId17"/>
    <p:sldId id="279" r:id="rId18"/>
    <p:sldId id="278" r:id="rId19"/>
    <p:sldId id="274" r:id="rId20"/>
    <p:sldId id="280" r:id="rId21"/>
    <p:sldId id="277" r:id="rId22"/>
    <p:sldId id="283" r:id="rId23"/>
    <p:sldId id="284" r:id="rId24"/>
    <p:sldId id="281" r:id="rId25"/>
    <p:sldId id="275" r:id="rId26"/>
    <p:sldId id="282" r:id="rId27"/>
    <p:sldId id="285" r:id="rId28"/>
    <p:sldId id="286" r:id="rId29"/>
    <p:sldId id="291" r:id="rId30"/>
    <p:sldId id="288" r:id="rId31"/>
    <p:sldId id="289" r:id="rId32"/>
    <p:sldId id="292" r:id="rId33"/>
    <p:sldId id="287" r:id="rId34"/>
    <p:sldId id="294" r:id="rId35"/>
    <p:sldId id="296" r:id="rId3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3E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095"/>
    <p:restoredTop sz="85969"/>
  </p:normalViewPr>
  <p:slideViewPr>
    <p:cSldViewPr snapToGrid="0" snapToObjects="1">
      <p:cViewPr varScale="1">
        <p:scale>
          <a:sx n="68" d="100"/>
          <a:sy n="68" d="100"/>
        </p:scale>
        <p:origin x="-108" y="-7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64ECC1-882A-8A46-9CD1-227C74430789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44525E-891A-504E-8811-B2E0D6E574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22334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Figure 5.1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44525E-891A-504E-8811-B2E0D6E5741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86248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Figure 5.10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44525E-891A-504E-8811-B2E0D6E5741E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1316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Figure 9.11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44525E-891A-504E-8811-B2E0D6E5741E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21423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Figure 5.11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44525E-891A-504E-8811-B2E0D6E5741E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114991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Figure is from Figure 1 of: 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Simon-Thomas, E. R.,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Keltner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D. J.,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Sauter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D.,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Sinicropi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-Yao, L., &amp; Abramson, A. (2009). The voice conveys specific emotions: evidence from vocal burst displays. </a:t>
            </a:r>
            <a:r>
              <a:rPr lang="en-US" sz="1200" b="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Emotion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 </a:t>
            </a:r>
            <a:r>
              <a:rPr lang="en-US" sz="1200" b="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9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(6), 838-846.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44525E-891A-504E-8811-B2E0D6E5741E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61013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Figure is from Figure 1 of: 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Simon-Thomas, E. R.,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Keltner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D. J.,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Sauter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D.,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Sinicropi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-Yao, L., &amp; Abramson, A. (2009). The voice conveys specific emotions: evidence from vocal burst displays. </a:t>
            </a:r>
            <a:r>
              <a:rPr lang="en-US" sz="1200" b="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Emotion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 </a:t>
            </a:r>
            <a:r>
              <a:rPr lang="en-US" sz="1200" b="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9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(6), 838-846.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44525E-891A-504E-8811-B2E0D6E5741E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501192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Figure 5.12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44525E-891A-504E-8811-B2E0D6E5741E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1379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Figure 5.13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44525E-891A-504E-8811-B2E0D6E5741E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63480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Figure 5.4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44525E-891A-504E-8811-B2E0D6E5741E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3808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44525E-891A-504E-8811-B2E0D6E5741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4130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From Figure 5.4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44525E-891A-504E-8811-B2E0D6E5741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59155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 is Figure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1 from: 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Scherer, K. R., &amp;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Ellgring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H. (2007). Are facial expressions of emotion produced by categorical affect programs or dynamically driven by appraisal?. </a:t>
            </a:r>
            <a:r>
              <a:rPr lang="en-US" sz="1200" b="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Emotion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 </a:t>
            </a:r>
            <a:r>
              <a:rPr lang="en-US" sz="1200" b="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(1), 113.  </a:t>
            </a:r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44525E-891A-504E-8811-B2E0D6E5741E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75364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Figure is Figure 1 from: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Keltner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D. (1995). Signs of appeasement: Evidence for the distinct displays of embarrassment, amusement, and shame. </a:t>
            </a:r>
            <a:r>
              <a:rPr lang="en-US" sz="1200" b="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Journal of personality and social psychology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 </a:t>
            </a:r>
            <a:r>
              <a:rPr lang="en-US" sz="1200" b="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68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(3), 441-454.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44525E-891A-504E-8811-B2E0D6E5741E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3218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Figure 5.8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44525E-891A-504E-8811-B2E0D6E5741E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06723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Image is taken from Figure 1 of:</a:t>
            </a:r>
            <a:r>
              <a:rPr lang="en-US" baseline="0" dirty="0" smtClean="0"/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Elfenbein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H. A.,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Beaupré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M., Lévesque, M., &amp; Hess, U. (2007). Toward a dialect theory: cultural differences in the expression and recognition of posed facial expressions. </a:t>
            </a:r>
            <a:r>
              <a:rPr lang="en-US" sz="1200" b="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Emotion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 </a:t>
            </a:r>
            <a:r>
              <a:rPr lang="en-US" sz="1200" b="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(1), 131-146.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44525E-891A-504E-8811-B2E0D6E5741E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8279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Figure 5.9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44525E-891A-504E-8811-B2E0D6E5741E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385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AE58B-849A-6546-B59C-929D3D1D8CB0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51FF2-E8E6-DD42-9DC0-6FFB6B467ACF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AE58B-849A-6546-B59C-929D3D1D8CB0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51FF2-E8E6-DD42-9DC0-6FFB6B467AC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AE58B-849A-6546-B59C-929D3D1D8CB0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51FF2-E8E6-DD42-9DC0-6FFB6B467AC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AE58B-849A-6546-B59C-929D3D1D8CB0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51FF2-E8E6-DD42-9DC0-6FFB6B467AC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AE58B-849A-6546-B59C-929D3D1D8CB0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51FF2-E8E6-DD42-9DC0-6FFB6B467ACF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AE58B-849A-6546-B59C-929D3D1D8CB0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51FF2-E8E6-DD42-9DC0-6FFB6B467AC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AE58B-849A-6546-B59C-929D3D1D8CB0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51FF2-E8E6-DD42-9DC0-6FFB6B467ACF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AE58B-849A-6546-B59C-929D3D1D8CB0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51FF2-E8E6-DD42-9DC0-6FFB6B467AC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AE58B-849A-6546-B59C-929D3D1D8CB0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51FF2-E8E6-DD42-9DC0-6FFB6B467AC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AE58B-849A-6546-B59C-929D3D1D8CB0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51FF2-E8E6-DD42-9DC0-6FFB6B467ACF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AE58B-849A-6546-B59C-929D3D1D8CB0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51FF2-E8E6-DD42-9DC0-6FFB6B467AC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879AE58B-849A-6546-B59C-929D3D1D8CB0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08751FF2-E8E6-DD42-9DC0-6FFB6B467AC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18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11" Type="http://schemas.microsoft.com/office/2007/relationships/hdphoto" Target="../media/hdphoto4.wdp"/><Relationship Id="rId5" Type="http://schemas.openxmlformats.org/officeDocument/2006/relationships/image" Target="../media/image20.png"/><Relationship Id="rId10" Type="http://schemas.microsoft.com/office/2007/relationships/hdphoto" Target="../media/hdphoto3.wdp"/><Relationship Id="rId4" Type="http://schemas.openxmlformats.org/officeDocument/2006/relationships/image" Target="../media/image19.png"/><Relationship Id="rId9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openxmlformats.org/officeDocument/2006/relationships/image" Target="../media/image27.jpeg"/><Relationship Id="rId7" Type="http://schemas.openxmlformats.org/officeDocument/2006/relationships/image" Target="../media/image2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microsoft.com/office/2007/relationships/hdphoto" Target="../media/hdphoto7.wdp"/><Relationship Id="rId5" Type="http://schemas.openxmlformats.org/officeDocument/2006/relationships/image" Target="../media/image28.jpeg"/><Relationship Id="rId4" Type="http://schemas.microsoft.com/office/2007/relationships/hdphoto" Target="../media/hdphoto6.wdp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9.wdp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0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g"/><Relationship Id="rId3" Type="http://schemas.openxmlformats.org/officeDocument/2006/relationships/image" Target="../media/image5.jpg"/><Relationship Id="rId7" Type="http://schemas.openxmlformats.org/officeDocument/2006/relationships/image" Target="../media/image9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g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7" Type="http://schemas.openxmlformats.org/officeDocument/2006/relationships/image" Target="../media/image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0050" y="476250"/>
            <a:ext cx="8134350" cy="282257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Chapter 5: Emotional Expression in the Face, Posture, and Voice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5997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Limitations (Russell, 1994)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Ekman studies were conducted with extreme prototype expressions, rarely seen in real life; recognition of everyday expression much lower.</a:t>
            </a:r>
          </a:p>
          <a:p>
            <a:r>
              <a:rPr lang="en-US" dirty="0" smtClean="0"/>
              <a:t>Matching task likely overestimates accuracy, allowing process of elimination.</a:t>
            </a:r>
          </a:p>
          <a:p>
            <a:r>
              <a:rPr lang="en-US" dirty="0" smtClean="0"/>
              <a:t>Participants may be selecting the “best” emotion label provided, not necessarily the one they think correct.</a:t>
            </a:r>
          </a:p>
          <a:p>
            <a:pPr lvl="1"/>
            <a:r>
              <a:rPr lang="en-US" b="1" dirty="0" smtClean="0"/>
              <a:t>Free labeling</a:t>
            </a:r>
            <a:r>
              <a:rPr lang="en-US" dirty="0" smtClean="0"/>
              <a:t>: Allowing participants to use their own words to describe an expression, rather than choosing from a set list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6284491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1031874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Free Labeling Accuracy </a:t>
            </a:r>
            <a:r>
              <a:rPr lang="en-US" sz="3600" dirty="0" smtClean="0"/>
              <a:t>(Ekman, 1994)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49" y="5254625"/>
            <a:ext cx="8040565" cy="1198929"/>
          </a:xfrm>
        </p:spPr>
        <p:txBody>
          <a:bodyPr>
            <a:normAutofit fontScale="92500"/>
          </a:bodyPr>
          <a:lstStyle/>
          <a:p>
            <a:r>
              <a:rPr lang="en-US" sz="2400" dirty="0" smtClean="0"/>
              <a:t>Proportion of undergraduates in the United States whose free descriptions of each prototype expression, coded for fit to hypothesized emotion categories, were considered accurate.</a:t>
            </a:r>
          </a:p>
        </p:txBody>
      </p:sp>
      <p:pic>
        <p:nvPicPr>
          <p:cNvPr id="3074" name="Picture 2" descr="Q:\Potter\Signed\Kalat, Emotion\Ancillaries\Final Cleanedup files to Editorial\PPT\art for ppts\kal35510_ch05\kal35510_050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5025" y="1397001"/>
            <a:ext cx="4155098" cy="3737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30574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Implications of Gaze Direction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7508" y="1825624"/>
            <a:ext cx="3837842" cy="5032375"/>
          </a:xfrm>
        </p:spPr>
        <p:txBody>
          <a:bodyPr>
            <a:normAutofit fontScale="92500"/>
          </a:bodyPr>
          <a:lstStyle/>
          <a:p>
            <a:r>
              <a:rPr lang="en-US" sz="2400" dirty="0" smtClean="0"/>
              <a:t>Adams &amp; </a:t>
            </a:r>
            <a:r>
              <a:rPr lang="en-US" sz="2400" dirty="0" err="1" smtClean="0"/>
              <a:t>Kleck</a:t>
            </a:r>
            <a:r>
              <a:rPr lang="en-US" sz="2400" dirty="0" smtClean="0"/>
              <a:t> (2003)</a:t>
            </a:r>
          </a:p>
          <a:p>
            <a:r>
              <a:rPr lang="en-US" sz="2400" b="1" dirty="0" smtClean="0"/>
              <a:t>Question</a:t>
            </a:r>
            <a:r>
              <a:rPr lang="en-US" sz="2400" dirty="0" smtClean="0"/>
              <a:t>: Does gaze direction influence ability to recognize emotional expressions?</a:t>
            </a:r>
          </a:p>
          <a:p>
            <a:r>
              <a:rPr lang="en-US" sz="2400" b="1" dirty="0" smtClean="0"/>
              <a:t>Procedure</a:t>
            </a:r>
            <a:r>
              <a:rPr lang="en-US" sz="2400" dirty="0" smtClean="0"/>
              <a:t>: Identify expression as fearful vs. angry; target is looking straight ahead vs. to side.</a:t>
            </a:r>
          </a:p>
          <a:p>
            <a:r>
              <a:rPr lang="en-US" sz="2400" b="1" dirty="0" smtClean="0"/>
              <a:t>Results</a:t>
            </a:r>
            <a:r>
              <a:rPr lang="en-US" sz="2400" dirty="0" smtClean="0"/>
              <a:t>: Fear recognized faster when target looks to side than to front; for anger, same speed either direction.</a:t>
            </a:r>
          </a:p>
        </p:txBody>
      </p:sp>
      <p:pic>
        <p:nvPicPr>
          <p:cNvPr id="4098" name="Picture 2" descr="Q:\Potter\Signed\Kalat, Emotion\Ancillaries\Final Cleanedup files to Editorial\PPT\art for ppts\kal35510_ch05\kal35510_050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675" y="2340610"/>
            <a:ext cx="3337590" cy="3258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36811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3215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Component Process Model Approach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524" y="5753813"/>
            <a:ext cx="8087838" cy="882406"/>
          </a:xfrm>
        </p:spPr>
        <p:txBody>
          <a:bodyPr>
            <a:normAutofit fontScale="85000" lnSpcReduction="10000"/>
          </a:bodyPr>
          <a:lstStyle/>
          <a:p>
            <a:r>
              <a:rPr lang="en-US" sz="2400" dirty="0" smtClean="0"/>
              <a:t>According to the component process model, prototype expressions reflect combined effects of dimensional appraisals.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75"/>
          <a:stretch/>
        </p:blipFill>
        <p:spPr>
          <a:xfrm>
            <a:off x="1219008" y="1233306"/>
            <a:ext cx="6957001" cy="435824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28650" y="6396335"/>
            <a:ext cx="85153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Figure 1 from: Scherer, K. R., &amp; </a:t>
            </a:r>
            <a:r>
              <a:rPr lang="en-US" sz="1200" dirty="0" err="1"/>
              <a:t>Ellgring</a:t>
            </a:r>
            <a:r>
              <a:rPr lang="en-US" sz="1200" dirty="0"/>
              <a:t>, H. (2007). Are facial expressions of emotion produced by categorical affect programs or dynamically driven by appraisal?. </a:t>
            </a:r>
            <a:r>
              <a:rPr lang="en-US" sz="1200" i="1" dirty="0"/>
              <a:t>Emotion</a:t>
            </a:r>
            <a:r>
              <a:rPr lang="en-US" sz="1200" dirty="0"/>
              <a:t>, </a:t>
            </a:r>
            <a:r>
              <a:rPr lang="en-US" sz="1200" i="1" dirty="0"/>
              <a:t>7</a:t>
            </a:r>
            <a:r>
              <a:rPr lang="en-US" sz="1200" dirty="0"/>
              <a:t>(1), 113.  </a:t>
            </a:r>
            <a:endParaRPr lang="en-US" sz="1200" i="1" dirty="0"/>
          </a:p>
        </p:txBody>
      </p:sp>
    </p:spTree>
    <p:extLst>
      <p:ext uri="{BB962C8B-B14F-4D97-AF65-F5344CB8AC3E}">
        <p14:creationId xmlns:p14="http://schemas.microsoft.com/office/powerpoint/2010/main" val="19701687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49" y="365126"/>
            <a:ext cx="8065645" cy="1028959"/>
          </a:xfrm>
        </p:spPr>
        <p:txBody>
          <a:bodyPr/>
          <a:lstStyle/>
          <a:p>
            <a:r>
              <a:rPr lang="en-US" i="1" dirty="0" smtClean="0"/>
              <a:t>More</a:t>
            </a:r>
            <a:r>
              <a:rPr lang="en-US" dirty="0" smtClean="0"/>
              <a:t> Than Six Expressions?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9746" y="1560570"/>
            <a:ext cx="2473375" cy="4574755"/>
          </a:xfrm>
        </p:spPr>
        <p:txBody>
          <a:bodyPr>
            <a:normAutofit fontScale="92500"/>
          </a:bodyPr>
          <a:lstStyle/>
          <a:p>
            <a:r>
              <a:rPr lang="en-US" sz="2200" dirty="0"/>
              <a:t>E</a:t>
            </a:r>
            <a:r>
              <a:rPr lang="en-US" sz="2200" dirty="0" smtClean="0"/>
              <a:t>xpressions have been identified for additional emotions, and recognized at high rates, in some studies cross-culturally.</a:t>
            </a:r>
          </a:p>
          <a:p>
            <a:r>
              <a:rPr lang="en-US" sz="2200" u="sng" dirty="0" smtClean="0"/>
              <a:t>Examples</a:t>
            </a:r>
            <a:r>
              <a:rPr lang="en-US" sz="2200" dirty="0" smtClean="0"/>
              <a:t>: embarrassment (right), contempt, amusement, pride, sexual desire</a:t>
            </a:r>
          </a:p>
          <a:p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3" r="5651"/>
          <a:stretch/>
        </p:blipFill>
        <p:spPr>
          <a:xfrm>
            <a:off x="2961337" y="1567995"/>
            <a:ext cx="5884556" cy="471038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89746" y="6278383"/>
            <a:ext cx="8121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Figure 1 from: </a:t>
            </a:r>
            <a:r>
              <a:rPr lang="en-US" sz="1200" dirty="0" err="1"/>
              <a:t>Keltner</a:t>
            </a:r>
            <a:r>
              <a:rPr lang="en-US" sz="1200" dirty="0"/>
              <a:t>, D. (1995). Signs of appeasement: Evidence for the distinct displays of embarrassment, amusement, and shame. </a:t>
            </a:r>
            <a:r>
              <a:rPr lang="en-US" sz="1200" i="1" dirty="0"/>
              <a:t>Journal of personality and social psychology</a:t>
            </a:r>
            <a:r>
              <a:rPr lang="en-US" sz="1200" dirty="0"/>
              <a:t>, </a:t>
            </a:r>
            <a:r>
              <a:rPr lang="en-US" sz="1200" i="1" dirty="0"/>
              <a:t>68</a:t>
            </a:r>
            <a:r>
              <a:rPr lang="en-US" sz="1200" dirty="0"/>
              <a:t>(3), 441-454.  </a:t>
            </a:r>
          </a:p>
        </p:txBody>
      </p:sp>
    </p:spTree>
    <p:extLst>
      <p:ext uri="{BB962C8B-B14F-4D97-AF65-F5344CB8AC3E}">
        <p14:creationId xmlns:p14="http://schemas.microsoft.com/office/powerpoint/2010/main" val="4533362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 smtClean="0"/>
              <a:t>Fewer</a:t>
            </a:r>
            <a:r>
              <a:rPr lang="en-US" dirty="0" smtClean="0"/>
              <a:t> Than Six Expressions?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31961" y="1633896"/>
            <a:ext cx="4152275" cy="4740067"/>
          </a:xfrm>
        </p:spPr>
        <p:txBody>
          <a:bodyPr>
            <a:normAutofit fontScale="92500" lnSpcReduction="20000"/>
          </a:bodyPr>
          <a:lstStyle/>
          <a:p>
            <a:r>
              <a:rPr lang="en-US" sz="2400" dirty="0" smtClean="0"/>
              <a:t>Jack, </a:t>
            </a:r>
            <a:r>
              <a:rPr lang="en-US" sz="2400" dirty="0" err="1" smtClean="0"/>
              <a:t>Garrod</a:t>
            </a:r>
            <a:r>
              <a:rPr lang="en-US" sz="2400" dirty="0" smtClean="0"/>
              <a:t>, &amp; </a:t>
            </a:r>
            <a:r>
              <a:rPr lang="en-US" sz="2400" dirty="0" err="1" smtClean="0"/>
              <a:t>Schyns</a:t>
            </a:r>
            <a:r>
              <a:rPr lang="en-US" sz="2400" dirty="0" smtClean="0"/>
              <a:t> (2014)</a:t>
            </a:r>
          </a:p>
          <a:p>
            <a:r>
              <a:rPr lang="en-US" sz="2400" b="1" dirty="0" smtClean="0"/>
              <a:t>Participants</a:t>
            </a:r>
            <a:r>
              <a:rPr lang="en-US" sz="2400" dirty="0" smtClean="0"/>
              <a:t>: Undergraduates in Scotland</a:t>
            </a:r>
            <a:endParaRPr lang="en-US" sz="2400" b="1" dirty="0" smtClean="0"/>
          </a:p>
          <a:p>
            <a:r>
              <a:rPr lang="en-US" sz="2400" b="1" dirty="0" smtClean="0"/>
              <a:t>Procedure</a:t>
            </a:r>
            <a:r>
              <a:rPr lang="en-US" sz="2400" dirty="0" smtClean="0"/>
              <a:t>: Decide which emotion label best fits a computer-generated expression with random selection of action units over 1.25 seconds. </a:t>
            </a:r>
          </a:p>
          <a:p>
            <a:r>
              <a:rPr lang="en-US" sz="2400" b="1" dirty="0" smtClean="0"/>
              <a:t>Results</a:t>
            </a:r>
            <a:r>
              <a:rPr lang="en-US" sz="2400" dirty="0" smtClean="0"/>
              <a:t>: Statistical models of decision points suggested four categories differentiated in early part of expression: happiness, sadness, fear/surprise, anger/disgust.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376" y="1753816"/>
            <a:ext cx="3750757" cy="439215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27222" y="6227035"/>
            <a:ext cx="80678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Reprinted from Current Biology, 24(2),  R. Jack, O. G.B. </a:t>
            </a:r>
            <a:r>
              <a:rPr lang="en-US" sz="1200" dirty="0" err="1"/>
              <a:t>Garrod</a:t>
            </a:r>
            <a:r>
              <a:rPr lang="en-US" sz="1200" dirty="0"/>
              <a:t>, &amp; P.G. </a:t>
            </a:r>
            <a:r>
              <a:rPr lang="en-US" sz="1200" dirty="0" err="1"/>
              <a:t>Schyns</a:t>
            </a:r>
            <a:r>
              <a:rPr lang="en-US" sz="1200" dirty="0"/>
              <a:t>, "Dynamic facial expressions of emotion transmit an evolving hierarchy of signals over time," 187-192, Copyright (2014), with permission from Elsevier.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4013050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Cultural Display Rules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49" y="1630754"/>
            <a:ext cx="8020675" cy="4755057"/>
          </a:xfrm>
        </p:spPr>
        <p:txBody>
          <a:bodyPr>
            <a:normAutofit/>
          </a:bodyPr>
          <a:lstStyle/>
          <a:p>
            <a:r>
              <a:rPr lang="en-US" dirty="0" smtClean="0"/>
              <a:t>Friesen (1972)</a:t>
            </a:r>
          </a:p>
          <a:p>
            <a:r>
              <a:rPr lang="en-US" b="1" dirty="0" smtClean="0"/>
              <a:t>Question</a:t>
            </a:r>
            <a:r>
              <a:rPr lang="en-US" dirty="0" smtClean="0"/>
              <a:t>: Do participants observe cultural </a:t>
            </a:r>
            <a:r>
              <a:rPr lang="en-US" b="1" dirty="0" smtClean="0"/>
              <a:t>display rules</a:t>
            </a:r>
            <a:r>
              <a:rPr lang="en-US" dirty="0" smtClean="0"/>
              <a:t> about when and with whom it is appropriate to display certain emotional expressions?</a:t>
            </a:r>
          </a:p>
          <a:p>
            <a:r>
              <a:rPr lang="en-US" b="1" dirty="0" smtClean="0"/>
              <a:t>Participants</a:t>
            </a:r>
            <a:r>
              <a:rPr lang="en-US" dirty="0" smtClean="0"/>
              <a:t>: Undergraduates from United States, Japan studying in United States</a:t>
            </a:r>
          </a:p>
          <a:p>
            <a:r>
              <a:rPr lang="en-US" b="1" dirty="0" smtClean="0"/>
              <a:t>Procedure</a:t>
            </a:r>
            <a:r>
              <a:rPr lang="en-US" dirty="0" smtClean="0"/>
              <a:t>: Watch disgusting surgery videos, alone and again in presence of graduate student experimenter</a:t>
            </a:r>
          </a:p>
          <a:p>
            <a:r>
              <a:rPr lang="en-US" b="1" dirty="0" smtClean="0"/>
              <a:t>Results</a:t>
            </a:r>
            <a:r>
              <a:rPr lang="en-US" dirty="0" smtClean="0"/>
              <a:t>:</a:t>
            </a:r>
          </a:p>
          <a:p>
            <a:pPr lvl="1"/>
            <a:r>
              <a:rPr lang="en-US" dirty="0" smtClean="0"/>
              <a:t>Japanese students showed disgust only when alone; smiled when high-status experimenter present. </a:t>
            </a:r>
          </a:p>
          <a:p>
            <a:pPr lvl="1"/>
            <a:r>
              <a:rPr lang="en-US" dirty="0" smtClean="0"/>
              <a:t>US students showed disgust both alone and with experimenter.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50304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Display Rules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Higher collectivism linked to stronger rule for controlling/suppressing negative emotion expression </a:t>
            </a:r>
            <a:r>
              <a:rPr lang="en-US" sz="2000" dirty="0" smtClean="0"/>
              <a:t>(Matsumoto, </a:t>
            </a:r>
            <a:r>
              <a:rPr lang="en-US" sz="2000" dirty="0" err="1" smtClean="0"/>
              <a:t>Yoo</a:t>
            </a:r>
            <a:r>
              <a:rPr lang="en-US" sz="2000" dirty="0" smtClean="0"/>
              <a:t>, &amp; Fontaine, 2008)</a:t>
            </a:r>
          </a:p>
          <a:p>
            <a:r>
              <a:rPr lang="en-US" sz="2400" dirty="0" smtClean="0"/>
              <a:t>In Japan, more appropriate to display negative emotion to acquaintances than to close friends, family; reverse is true in United States (</a:t>
            </a:r>
            <a:r>
              <a:rPr lang="en-US" sz="2000" dirty="0" smtClean="0"/>
              <a:t>Matsumoto, 1990)</a:t>
            </a:r>
          </a:p>
          <a:p>
            <a:r>
              <a:rPr lang="en-US" sz="2400" dirty="0" smtClean="0"/>
              <a:t>In United States, combined demand for emotional authenticity and positivity in customer service (e.g., flight attendants) may be highly stressful, “emotional labor” </a:t>
            </a:r>
            <a:r>
              <a:rPr lang="en-US" sz="2000" dirty="0" smtClean="0"/>
              <a:t>(</a:t>
            </a:r>
            <a:r>
              <a:rPr lang="en-US" sz="2000" dirty="0" err="1" smtClean="0"/>
              <a:t>Hochschild</a:t>
            </a:r>
            <a:r>
              <a:rPr lang="en-US" sz="2000" dirty="0" smtClean="0"/>
              <a:t>, 2002).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9547652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Facial Expression “Dialects?”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Elfenbein</a:t>
            </a:r>
            <a:r>
              <a:rPr lang="en-US" dirty="0"/>
              <a:t>, </a:t>
            </a:r>
            <a:r>
              <a:rPr lang="en-US" dirty="0" err="1"/>
              <a:t>Beaupré</a:t>
            </a:r>
            <a:r>
              <a:rPr lang="en-US" dirty="0"/>
              <a:t>, Lévesque, &amp; Hess </a:t>
            </a:r>
            <a:r>
              <a:rPr lang="en-US" dirty="0" smtClean="0"/>
              <a:t>(2007)</a:t>
            </a:r>
          </a:p>
          <a:p>
            <a:r>
              <a:rPr lang="en-US" b="1" dirty="0" smtClean="0"/>
              <a:t>Question</a:t>
            </a:r>
            <a:r>
              <a:rPr lang="en-US" dirty="0" smtClean="0"/>
              <a:t>: Do people from different cultures, speaking the same language, have subtle dialects in facial expressions of emotion? </a:t>
            </a:r>
          </a:p>
          <a:p>
            <a:pPr lvl="1"/>
            <a:r>
              <a:rPr lang="en-US" b="1" dirty="0" smtClean="0"/>
              <a:t>Participants</a:t>
            </a:r>
            <a:r>
              <a:rPr lang="en-US" dirty="0" smtClean="0"/>
              <a:t>: Individuals from Quebec, Canada and Gabon, Africa (all French-speaking)</a:t>
            </a:r>
          </a:p>
          <a:p>
            <a:pPr lvl="1"/>
            <a:r>
              <a:rPr lang="en-US" b="1" dirty="0" smtClean="0"/>
              <a:t>Procedure</a:t>
            </a:r>
            <a:r>
              <a:rPr lang="en-US" dirty="0" smtClean="0"/>
              <a:t>: Pose expressions of several emotions; poses were FACS coded.</a:t>
            </a:r>
          </a:p>
        </p:txBody>
      </p:sp>
    </p:spTree>
    <p:extLst>
      <p:ext uri="{BB962C8B-B14F-4D97-AF65-F5344CB8AC3E}">
        <p14:creationId xmlns:p14="http://schemas.microsoft.com/office/powerpoint/2010/main" val="8808436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1031874"/>
          </a:xfrm>
        </p:spPr>
        <p:txBody>
          <a:bodyPr/>
          <a:lstStyle/>
          <a:p>
            <a:r>
              <a:rPr lang="en-US" dirty="0" smtClean="0"/>
              <a:t>“Dialects,” Study 1 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3600" y="5659356"/>
            <a:ext cx="7886700" cy="861362"/>
          </a:xfrm>
        </p:spPr>
        <p:txBody>
          <a:bodyPr>
            <a:normAutofit/>
          </a:bodyPr>
          <a:lstStyle/>
          <a:p>
            <a:r>
              <a:rPr lang="en-US" sz="2400" dirty="0" smtClean="0"/>
              <a:t>Both groups posed identifiable expressions, consistent with Ekman prototypes, but with subtle differences.</a:t>
            </a:r>
          </a:p>
        </p:txBody>
      </p:sp>
      <p:pic>
        <p:nvPicPr>
          <p:cNvPr id="4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20" r="67580" b="13217"/>
          <a:stretch/>
        </p:blipFill>
        <p:spPr bwMode="auto">
          <a:xfrm>
            <a:off x="1738986" y="1681682"/>
            <a:ext cx="2093305" cy="1873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47" t="3030" r="68035" b="12122"/>
          <a:stretch/>
        </p:blipFill>
        <p:spPr bwMode="auto">
          <a:xfrm>
            <a:off x="1784073" y="3647156"/>
            <a:ext cx="2013785" cy="192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884559" y="2268627"/>
            <a:ext cx="85442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x-none" sz="1800" dirty="0"/>
              <a:t>Anger</a:t>
            </a:r>
          </a:p>
        </p:txBody>
      </p:sp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442614" y="4326027"/>
            <a:ext cx="129637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x-none" sz="1800"/>
              <a:t>Happiness</a:t>
            </a:r>
          </a:p>
        </p:txBody>
      </p:sp>
      <p:sp>
        <p:nvSpPr>
          <p:cNvPr id="8" name="TextBox 6"/>
          <p:cNvSpPr txBox="1">
            <a:spLocks noChangeArrowheads="1"/>
          </p:cNvSpPr>
          <p:nvPr/>
        </p:nvSpPr>
        <p:spPr bwMode="auto">
          <a:xfrm>
            <a:off x="2188460" y="1370634"/>
            <a:ext cx="145210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x-none" sz="1800"/>
              <a:t>“Prototype”</a:t>
            </a:r>
          </a:p>
        </p:txBody>
      </p:sp>
      <p:sp>
        <p:nvSpPr>
          <p:cNvPr id="9" name="TextBox 7"/>
          <p:cNvSpPr txBox="1">
            <a:spLocks noChangeArrowheads="1"/>
          </p:cNvSpPr>
          <p:nvPr/>
        </p:nvSpPr>
        <p:spPr bwMode="auto">
          <a:xfrm>
            <a:off x="4555660" y="1370634"/>
            <a:ext cx="9933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x-none" sz="1800"/>
              <a:t>Quebec</a:t>
            </a:r>
          </a:p>
        </p:txBody>
      </p:sp>
      <p:sp>
        <p:nvSpPr>
          <p:cNvPr id="10" name="TextBox 8"/>
          <p:cNvSpPr txBox="1">
            <a:spLocks noChangeArrowheads="1"/>
          </p:cNvSpPr>
          <p:nvPr/>
        </p:nvSpPr>
        <p:spPr bwMode="auto">
          <a:xfrm>
            <a:off x="6603065" y="1370634"/>
            <a:ext cx="88809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x-none" sz="1800" dirty="0"/>
              <a:t>Gabon</a:t>
            </a:r>
          </a:p>
        </p:txBody>
      </p:sp>
      <p:pic>
        <p:nvPicPr>
          <p:cNvPr id="11" name="Picture 2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3392" r="3103" b="13217"/>
          <a:stretch/>
        </p:blipFill>
        <p:spPr bwMode="auto">
          <a:xfrm>
            <a:off x="6272353" y="1681682"/>
            <a:ext cx="1742017" cy="191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9553" r="35159" b="13217"/>
          <a:stretch/>
        </p:blipFill>
        <p:spPr bwMode="auto">
          <a:xfrm>
            <a:off x="4082557" y="1681683"/>
            <a:ext cx="1874198" cy="1910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9250" t="3030" r="35707" b="12122"/>
          <a:stretch/>
        </p:blipFill>
        <p:spPr bwMode="auto">
          <a:xfrm>
            <a:off x="4033208" y="3650819"/>
            <a:ext cx="1923547" cy="192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3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5205" t="3030" r="3152" b="12122"/>
          <a:stretch/>
        </p:blipFill>
        <p:spPr bwMode="auto">
          <a:xfrm>
            <a:off x="6272353" y="3647156"/>
            <a:ext cx="1742016" cy="201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442613" y="6396335"/>
            <a:ext cx="83637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Figure 1 of: </a:t>
            </a:r>
            <a:r>
              <a:rPr lang="en-US" sz="1200" dirty="0" err="1"/>
              <a:t>Elfenbein</a:t>
            </a:r>
            <a:r>
              <a:rPr lang="en-US" sz="1200" dirty="0"/>
              <a:t>, H. A., </a:t>
            </a:r>
            <a:r>
              <a:rPr lang="en-US" sz="1200" dirty="0" err="1"/>
              <a:t>Beaupré</a:t>
            </a:r>
            <a:r>
              <a:rPr lang="en-US" sz="1200" dirty="0"/>
              <a:t>, M., Lévesque, M., &amp; Hess, U. (2007). Toward a dialect theory: cultural differences in the expression and recognition of posed facial expressions. </a:t>
            </a:r>
            <a:r>
              <a:rPr lang="en-US" sz="1200" i="1" dirty="0"/>
              <a:t>Emotion</a:t>
            </a:r>
            <a:r>
              <a:rPr lang="en-US" sz="1200" dirty="0"/>
              <a:t>, </a:t>
            </a:r>
            <a:r>
              <a:rPr lang="en-US" sz="1200" i="1" dirty="0"/>
              <a:t>7</a:t>
            </a:r>
            <a:r>
              <a:rPr lang="en-US" sz="1200" dirty="0"/>
              <a:t>(1), 131-146.  </a:t>
            </a:r>
          </a:p>
        </p:txBody>
      </p:sp>
    </p:spTree>
    <p:extLst>
      <p:ext uri="{BB962C8B-B14F-4D97-AF65-F5344CB8AC3E}">
        <p14:creationId xmlns:p14="http://schemas.microsoft.com/office/powerpoint/2010/main" val="2813901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Modern Theory Predictions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b="1" dirty="0" smtClean="0"/>
              <a:t>Basic/Discrete Emotions Theory</a:t>
            </a:r>
            <a:r>
              <a:rPr lang="en-US" sz="2400" dirty="0" smtClean="0"/>
              <a:t>: Human nature provides a template for each emotion’s expression; should be universally recognizable (Ekman, 1992).</a:t>
            </a:r>
          </a:p>
          <a:p>
            <a:r>
              <a:rPr lang="en-US" sz="2400" b="1" dirty="0" smtClean="0"/>
              <a:t>Component Process Model</a:t>
            </a:r>
            <a:r>
              <a:rPr lang="en-US" sz="2400" dirty="0" smtClean="0"/>
              <a:t>: Facial expressions code for dimensional appraisals, not discrete emotions (Scherer, 1992).</a:t>
            </a:r>
          </a:p>
          <a:p>
            <a:r>
              <a:rPr lang="en-US" sz="2400" b="1" dirty="0" smtClean="0"/>
              <a:t>Core Affect/Psychological Construction</a:t>
            </a:r>
            <a:r>
              <a:rPr lang="en-US" sz="2400" dirty="0" smtClean="0"/>
              <a:t>: Facial expressions may communicate valence, arousal reliably across cultures; all else learned, and highly variable across cultures, individuals.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09866457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“Dialects,” Study 2 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Question</a:t>
            </a:r>
            <a:r>
              <a:rPr lang="en-US" dirty="0" smtClean="0"/>
              <a:t>: Do new participants better recognize expressions from own vs. other group? Does it matter whether poses are natural vs. identical?</a:t>
            </a:r>
          </a:p>
          <a:p>
            <a:pPr lvl="1"/>
            <a:r>
              <a:rPr lang="en-US" b="1" dirty="0" smtClean="0"/>
              <a:t>Participants</a:t>
            </a:r>
            <a:r>
              <a:rPr lang="en-US" dirty="0" smtClean="0"/>
              <a:t>: New participants in Quebec, Gabon</a:t>
            </a:r>
          </a:p>
          <a:p>
            <a:pPr lvl="1"/>
            <a:r>
              <a:rPr lang="en-US" b="1" dirty="0" smtClean="0"/>
              <a:t>Procedure</a:t>
            </a:r>
            <a:r>
              <a:rPr lang="en-US" dirty="0" smtClean="0"/>
              <a:t>: Select label for expression; some expressions posed by Gabonese, others by Quebecois.</a:t>
            </a:r>
          </a:p>
          <a:p>
            <a:pPr lvl="2"/>
            <a:r>
              <a:rPr lang="en-US" dirty="0" smtClean="0"/>
              <a:t>Half of expressions were freely posed, from Study 1.</a:t>
            </a:r>
          </a:p>
          <a:p>
            <a:pPr lvl="2"/>
            <a:r>
              <a:rPr lang="en-US" dirty="0" smtClean="0"/>
              <a:t>Other expressions were instructed, muscle by muscle, to be morphologically identical.</a:t>
            </a:r>
          </a:p>
          <a:p>
            <a:pPr lvl="1"/>
            <a:r>
              <a:rPr lang="en-US" b="1" dirty="0" smtClean="0"/>
              <a:t>Results</a:t>
            </a:r>
            <a:r>
              <a:rPr lang="en-US" dirty="0" smtClean="0"/>
              <a:t>:</a:t>
            </a:r>
          </a:p>
          <a:p>
            <a:pPr lvl="2"/>
            <a:r>
              <a:rPr lang="en-US" dirty="0" smtClean="0"/>
              <a:t>In-group advantage seen in decoding the freely posed expressions, but NOT the morphologically identical expressions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611241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1031874"/>
          </a:xfrm>
        </p:spPr>
        <p:txBody>
          <a:bodyPr/>
          <a:lstStyle/>
          <a:p>
            <a:r>
              <a:rPr lang="en-US" dirty="0" smtClean="0"/>
              <a:t>Posture and Emotion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43538" y="1397001"/>
            <a:ext cx="3071812" cy="505655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Each of these expressions was displayed by a tennis player in a real, important match, right after a point was scored. Can you tell who won the point, and who lost?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48" t="1830" r="48298" b="38760"/>
          <a:stretch/>
        </p:blipFill>
        <p:spPr>
          <a:xfrm>
            <a:off x="871538" y="1528997"/>
            <a:ext cx="4240108" cy="428718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28648" y="5991889"/>
            <a:ext cx="8121455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dirty="0"/>
              <a:t>From H. </a:t>
            </a:r>
            <a:r>
              <a:rPr lang="en-US" sz="1300" dirty="0" err="1"/>
              <a:t>Aviezer</a:t>
            </a:r>
            <a:r>
              <a:rPr lang="en-US" sz="1300" dirty="0"/>
              <a:t>, Y. Trope, A. </a:t>
            </a:r>
            <a:r>
              <a:rPr lang="en-US" sz="1300" dirty="0" err="1"/>
              <a:t>Todorov</a:t>
            </a:r>
            <a:r>
              <a:rPr lang="en-US" sz="1300" dirty="0"/>
              <a:t> (2012). Body cues, not facial expressions, discriminate between intense positive and negative emotions. Science, 338(6111), 1225-1229. Reprinted with permission from AAAS.</a:t>
            </a:r>
            <a:endParaRPr lang="en-US" sz="1300" dirty="0"/>
          </a:p>
        </p:txBody>
      </p:sp>
    </p:spTree>
    <p:extLst>
      <p:ext uri="{BB962C8B-B14F-4D97-AF65-F5344CB8AC3E}">
        <p14:creationId xmlns:p14="http://schemas.microsoft.com/office/powerpoint/2010/main" val="7997271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Posture and Emotion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Aviezer</a:t>
            </a:r>
            <a:r>
              <a:rPr lang="en-US" dirty="0" smtClean="0"/>
              <a:t>, Trope, &amp; </a:t>
            </a:r>
            <a:r>
              <a:rPr lang="en-US" dirty="0" err="1" smtClean="0"/>
              <a:t>Todorov</a:t>
            </a:r>
            <a:r>
              <a:rPr lang="en-US" dirty="0" smtClean="0"/>
              <a:t> (2012)</a:t>
            </a:r>
          </a:p>
          <a:p>
            <a:r>
              <a:rPr lang="en-US" b="1" dirty="0" smtClean="0"/>
              <a:t>Question</a:t>
            </a:r>
            <a:r>
              <a:rPr lang="en-US" dirty="0" smtClean="0"/>
              <a:t>: Can participants recognize valence of intense emotion better from face or posture?</a:t>
            </a:r>
          </a:p>
          <a:p>
            <a:pPr lvl="1"/>
            <a:r>
              <a:rPr lang="en-US" b="1" dirty="0" smtClean="0"/>
              <a:t>Procedure</a:t>
            </a:r>
            <a:r>
              <a:rPr lang="en-US" dirty="0" smtClean="0"/>
              <a:t>: View images like those in preceding slide</a:t>
            </a:r>
          </a:p>
          <a:p>
            <a:pPr lvl="2"/>
            <a:r>
              <a:rPr lang="en-US" u="sng" dirty="0" smtClean="0"/>
              <a:t>Conditions</a:t>
            </a:r>
            <a:r>
              <a:rPr lang="en-US" dirty="0" smtClean="0"/>
              <a:t>: Face alone, body alone or face + body.</a:t>
            </a:r>
          </a:p>
          <a:p>
            <a:pPr lvl="1"/>
            <a:r>
              <a:rPr lang="en-US" b="1" dirty="0"/>
              <a:t>Measures</a:t>
            </a:r>
            <a:r>
              <a:rPr lang="en-US" dirty="0" smtClean="0"/>
              <a:t>: Rate the valence of the expression (positive valence </a:t>
            </a:r>
            <a:r>
              <a:rPr lang="mr-IN" dirty="0" smtClean="0"/>
              <a:t>–</a:t>
            </a:r>
            <a:r>
              <a:rPr lang="en-US" dirty="0" smtClean="0"/>
              <a:t> higher scores).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7594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1031874"/>
          </a:xfrm>
        </p:spPr>
        <p:txBody>
          <a:bodyPr/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17507" y="3275499"/>
            <a:ext cx="3597638" cy="2721003"/>
          </a:xfrm>
        </p:spPr>
        <p:txBody>
          <a:bodyPr>
            <a:normAutofit fontScale="92500" lnSpcReduction="20000"/>
          </a:bodyPr>
          <a:lstStyle/>
          <a:p>
            <a:r>
              <a:rPr lang="en-US" sz="2400" dirty="0" smtClean="0"/>
              <a:t>Participants’ ratings based on bodies, but not faces, accurately tracked win vs. loss expressions.</a:t>
            </a:r>
          </a:p>
          <a:p>
            <a:r>
              <a:rPr lang="en-US" sz="2400" dirty="0" smtClean="0"/>
              <a:t>When </a:t>
            </a:r>
            <a:r>
              <a:rPr lang="en-US" sz="2400" dirty="0" err="1" smtClean="0"/>
              <a:t>face+body</a:t>
            </a:r>
            <a:r>
              <a:rPr lang="en-US" sz="2400" dirty="0" smtClean="0"/>
              <a:t> rated, participants believed they were tracking the face, but actually tracked the bodies.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188564" y="2428407"/>
            <a:ext cx="18231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Insert Figure 5.10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80611" y="5271212"/>
            <a:ext cx="50321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1) Lose face &amp; </a:t>
            </a:r>
            <a:r>
              <a:rPr lang="en-US" dirty="0" smtClean="0"/>
              <a:t>body      2</a:t>
            </a:r>
            <a:r>
              <a:rPr lang="en-US" dirty="0" smtClean="0"/>
              <a:t>) Win face &amp; body</a:t>
            </a:r>
          </a:p>
          <a:p>
            <a:r>
              <a:rPr lang="en-US" dirty="0" smtClean="0"/>
              <a:t>3) Lose face, win body  </a:t>
            </a:r>
            <a:r>
              <a:rPr lang="en-US" dirty="0" smtClean="0"/>
              <a:t>4</a:t>
            </a:r>
            <a:r>
              <a:rPr lang="en-US" dirty="0" smtClean="0"/>
              <a:t>) Win face, lose body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5" r="52883"/>
          <a:stretch/>
        </p:blipFill>
        <p:spPr>
          <a:xfrm>
            <a:off x="957262" y="1435865"/>
            <a:ext cx="3200400" cy="365718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59" t="2909" r="569" b="49820"/>
          <a:stretch/>
        </p:blipFill>
        <p:spPr>
          <a:xfrm>
            <a:off x="5017507" y="1397001"/>
            <a:ext cx="3497844" cy="172878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28648" y="5991889"/>
            <a:ext cx="8121455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dirty="0"/>
              <a:t>From H. </a:t>
            </a:r>
            <a:r>
              <a:rPr lang="en-US" sz="1300" dirty="0" err="1"/>
              <a:t>Aviezer</a:t>
            </a:r>
            <a:r>
              <a:rPr lang="en-US" sz="1300" dirty="0"/>
              <a:t>, Y. Trope, A. </a:t>
            </a:r>
            <a:r>
              <a:rPr lang="en-US" sz="1300" dirty="0" err="1"/>
              <a:t>Todorov</a:t>
            </a:r>
            <a:r>
              <a:rPr lang="en-US" sz="1300" dirty="0"/>
              <a:t> (2012). Body cues, not facial expressions, discriminate between intense positive and negative emotions. Science, 338(6111), 1225-1229. Reprinted with permission from AAAS.</a:t>
            </a:r>
            <a:endParaRPr lang="en-US" sz="1300" dirty="0"/>
          </a:p>
        </p:txBody>
      </p:sp>
    </p:spTree>
    <p:extLst>
      <p:ext uri="{BB962C8B-B14F-4D97-AF65-F5344CB8AC3E}">
        <p14:creationId xmlns:p14="http://schemas.microsoft.com/office/powerpoint/2010/main" val="128016710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Posture and Positive Emotions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16773" y="1825625"/>
            <a:ext cx="3598577" cy="4351338"/>
          </a:xfrm>
        </p:spPr>
        <p:txBody>
          <a:bodyPr>
            <a:normAutofit fontScale="92500"/>
          </a:bodyPr>
          <a:lstStyle/>
          <a:p>
            <a:r>
              <a:rPr lang="en-US" sz="2400" dirty="0" smtClean="0"/>
              <a:t>Campos et al. (2013)</a:t>
            </a:r>
          </a:p>
          <a:p>
            <a:r>
              <a:rPr lang="en-US" sz="2400" b="1" dirty="0" smtClean="0"/>
              <a:t>Question</a:t>
            </a:r>
            <a:r>
              <a:rPr lang="en-US" sz="2400" dirty="0" smtClean="0"/>
              <a:t>: Do different positive emotions have distinct facial, postural expressions?</a:t>
            </a:r>
          </a:p>
          <a:p>
            <a:r>
              <a:rPr lang="en-US" sz="2400" b="1" dirty="0" smtClean="0"/>
              <a:t>Participants</a:t>
            </a:r>
            <a:r>
              <a:rPr lang="en-US" sz="2400" dirty="0" smtClean="0"/>
              <a:t>: US undergraduates</a:t>
            </a:r>
          </a:p>
          <a:p>
            <a:r>
              <a:rPr lang="en-US" sz="2400" b="1" dirty="0" smtClean="0"/>
              <a:t>Procedure</a:t>
            </a:r>
            <a:r>
              <a:rPr lang="en-US" sz="2400" dirty="0" smtClean="0"/>
              <a:t>: Pose facial/ postural expressions of joy, amusement, awe, love, pride, contentment, interest, gratitude.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32953" y="5259432"/>
            <a:ext cx="40889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In a </a:t>
            </a:r>
            <a:r>
              <a:rPr lang="en-US" b="1" i="1" dirty="0" smtClean="0"/>
              <a:t>Duchenne smile</a:t>
            </a:r>
            <a:r>
              <a:rPr lang="en-US" i="1" dirty="0" smtClean="0"/>
              <a:t>, the orbicularis oculi muscles surrounding the eyes contract, lifting the cheeks and producing crow’s feet, in addition to upturned lip corners</a:t>
            </a:r>
            <a:endParaRPr lang="en-US" i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375"/>
          <a:stretch/>
        </p:blipFill>
        <p:spPr>
          <a:xfrm>
            <a:off x="1114517" y="1690689"/>
            <a:ext cx="3125822" cy="3411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8748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3719" y="365126"/>
            <a:ext cx="8050655" cy="1325563"/>
          </a:xfrm>
        </p:spPr>
        <p:txBody>
          <a:bodyPr/>
          <a:lstStyle/>
          <a:p>
            <a:r>
              <a:rPr lang="en-US" smtClean="0"/>
              <a:t>Cross-Cultural Recognition of Pride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3482" y="1825625"/>
            <a:ext cx="4675844" cy="4351338"/>
          </a:xfrm>
        </p:spPr>
        <p:txBody>
          <a:bodyPr>
            <a:normAutofit/>
          </a:bodyPr>
          <a:lstStyle/>
          <a:p>
            <a:r>
              <a:rPr lang="en-US" sz="2400" dirty="0" smtClean="0"/>
              <a:t>Expression of pride includes postural expansion, head lift, arms “akimbo” or on hips.</a:t>
            </a:r>
          </a:p>
          <a:p>
            <a:r>
              <a:rPr lang="en-US" sz="2400" dirty="0" smtClean="0"/>
              <a:t>Closely resembles primate dominance display</a:t>
            </a:r>
          </a:p>
          <a:p>
            <a:r>
              <a:rPr lang="en-US" sz="2400" dirty="0"/>
              <a:t>R</a:t>
            </a:r>
            <a:r>
              <a:rPr lang="en-US" sz="2400" dirty="0" smtClean="0"/>
              <a:t>ecognized at high rates in isolated West African tribe</a:t>
            </a:r>
          </a:p>
          <a:p>
            <a:r>
              <a:rPr lang="en-US" sz="2400" dirty="0" smtClean="0"/>
              <a:t>Participants in both Fiji and the United States assume a person displaying pride has high social status.  </a:t>
            </a:r>
          </a:p>
          <a:p>
            <a:endParaRPr lang="en-US" sz="2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100" y="1690689"/>
            <a:ext cx="2389001" cy="456406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23719" y="6372665"/>
            <a:ext cx="849367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dirty="0"/>
              <a:t>J.L. Tracy &amp; R.W. Robins. (2004.) "Show Your Pride: Evidence for a Discrete Emotion Expression" 15(3), Psychological Science, p. 194–197. Reprinted by Permission of SAGE Publications, Inc.</a:t>
            </a:r>
            <a:endParaRPr lang="en-US" sz="1300" dirty="0"/>
          </a:p>
        </p:txBody>
      </p:sp>
    </p:spTree>
    <p:extLst>
      <p:ext uri="{BB962C8B-B14F-4D97-AF65-F5344CB8AC3E}">
        <p14:creationId xmlns:p14="http://schemas.microsoft.com/office/powerpoint/2010/main" val="17376092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1031874"/>
          </a:xfrm>
        </p:spPr>
        <p:txBody>
          <a:bodyPr/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5209655"/>
            <a:ext cx="7886700" cy="1198929"/>
          </a:xfrm>
        </p:spPr>
        <p:txBody>
          <a:bodyPr>
            <a:normAutofit/>
          </a:bodyPr>
          <a:lstStyle/>
          <a:p>
            <a:r>
              <a:rPr lang="en-US" sz="2400" dirty="0" smtClean="0"/>
              <a:t>Prototype poses for several positive emotions included a smile, but also distinctive, additional movements of the face, head, and posture.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065669" y="4509608"/>
            <a:ext cx="1767471" cy="55694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400" b="1" dirty="0" smtClean="0"/>
              <a:t>Amusement</a:t>
            </a:r>
            <a:endParaRPr lang="en-US" sz="2400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2400" dirty="0" smtClean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276779" y="4504253"/>
            <a:ext cx="932402" cy="5569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400" b="1" dirty="0" smtClean="0"/>
              <a:t>Love</a:t>
            </a:r>
            <a:endParaRPr lang="en-US" sz="2400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2400" dirty="0" smtClean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6825951" y="4504253"/>
            <a:ext cx="953006" cy="5569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400" b="1" smtClean="0"/>
              <a:t>Pride</a:t>
            </a:r>
            <a:endParaRPr lang="en-US" sz="240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2400" dirty="0" smtClean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902" y="1856671"/>
            <a:ext cx="2401004" cy="240100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3398" y="1856671"/>
            <a:ext cx="2401004" cy="240100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7895" y="1856671"/>
            <a:ext cx="2402695" cy="2402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58187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Vocal Expression of Emotion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Simon-Thomas et al., (2009)</a:t>
            </a:r>
          </a:p>
          <a:p>
            <a:r>
              <a:rPr lang="en-US" b="1" dirty="0" smtClean="0"/>
              <a:t>Question</a:t>
            </a:r>
            <a:r>
              <a:rPr lang="en-US" dirty="0" smtClean="0"/>
              <a:t>:</a:t>
            </a:r>
          </a:p>
          <a:p>
            <a:pPr lvl="1"/>
            <a:r>
              <a:rPr lang="en-US" b="1" dirty="0" smtClean="0"/>
              <a:t>Participants</a:t>
            </a:r>
            <a:r>
              <a:rPr lang="en-US" dirty="0" smtClean="0"/>
              <a:t>: US undergraduate students</a:t>
            </a:r>
          </a:p>
          <a:p>
            <a:pPr lvl="1"/>
            <a:r>
              <a:rPr lang="en-US" b="1" dirty="0" smtClean="0"/>
              <a:t>Procedure</a:t>
            </a:r>
            <a:r>
              <a:rPr lang="en-US" dirty="0" smtClean="0"/>
              <a:t>:</a:t>
            </a:r>
          </a:p>
          <a:p>
            <a:pPr lvl="2"/>
            <a:r>
              <a:rPr lang="en-US" dirty="0" smtClean="0"/>
              <a:t>1st set of participants record nonverbal </a:t>
            </a:r>
            <a:r>
              <a:rPr lang="en-US" b="1" dirty="0" smtClean="0"/>
              <a:t>vocal bursts</a:t>
            </a:r>
            <a:r>
              <a:rPr lang="en-US" dirty="0" smtClean="0"/>
              <a:t> expressing 9 negative, 13 positive emotions.</a:t>
            </a:r>
          </a:p>
          <a:p>
            <a:pPr lvl="2"/>
            <a:r>
              <a:rPr lang="en-US" dirty="0" smtClean="0"/>
              <a:t>2nd set of participants select best label (or “none of the above”) from a list for each vocal burst. </a:t>
            </a:r>
          </a:p>
        </p:txBody>
      </p:sp>
    </p:spTree>
    <p:extLst>
      <p:ext uri="{BB962C8B-B14F-4D97-AF65-F5344CB8AC3E}">
        <p14:creationId xmlns:p14="http://schemas.microsoft.com/office/powerpoint/2010/main" val="39512362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1031874"/>
          </a:xfrm>
        </p:spPr>
        <p:txBody>
          <a:bodyPr/>
          <a:lstStyle/>
          <a:p>
            <a:r>
              <a:rPr lang="en-US" dirty="0" smtClean="0"/>
              <a:t>Results: Negative Emotions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48576" y="5372609"/>
            <a:ext cx="7886700" cy="1091381"/>
          </a:xfrm>
        </p:spPr>
        <p:txBody>
          <a:bodyPr>
            <a:normAutofit fontScale="77500" lnSpcReduction="20000"/>
          </a:bodyPr>
          <a:lstStyle/>
          <a:p>
            <a:r>
              <a:rPr lang="en-US" sz="2400" dirty="0" smtClean="0"/>
              <a:t>Highest recognition rates for anger, disgust, sadness; </a:t>
            </a:r>
            <a:r>
              <a:rPr lang="en-US" sz="2400" dirty="0"/>
              <a:t>f</a:t>
            </a:r>
            <a:r>
              <a:rPr lang="en-US" sz="2400" dirty="0" smtClean="0"/>
              <a:t>ear often confused with surprise</a:t>
            </a:r>
          </a:p>
          <a:p>
            <a:r>
              <a:rPr lang="en-US" sz="2400" dirty="0" smtClean="0"/>
              <a:t>More people chose “none” than target emotion for contempt, embarrassment, guilt, shame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9905"/>
          <a:stretch/>
        </p:blipFill>
        <p:spPr>
          <a:xfrm>
            <a:off x="1243473" y="1451734"/>
            <a:ext cx="6657053" cy="392087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65760" y="6389187"/>
            <a:ext cx="82577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Figure 1 of: Simon-Thomas, E. R., </a:t>
            </a:r>
            <a:r>
              <a:rPr lang="en-US" sz="1200" dirty="0" err="1"/>
              <a:t>Keltner</a:t>
            </a:r>
            <a:r>
              <a:rPr lang="en-US" sz="1200" dirty="0"/>
              <a:t>, D. J., </a:t>
            </a:r>
            <a:r>
              <a:rPr lang="en-US" sz="1200" dirty="0" err="1"/>
              <a:t>Sauter</a:t>
            </a:r>
            <a:r>
              <a:rPr lang="en-US" sz="1200" dirty="0"/>
              <a:t>, D., </a:t>
            </a:r>
            <a:r>
              <a:rPr lang="en-US" sz="1200" dirty="0" err="1"/>
              <a:t>Sinicropi</a:t>
            </a:r>
            <a:r>
              <a:rPr lang="en-US" sz="1200" dirty="0"/>
              <a:t>-Yao, L., &amp; Abramson, A. (2009). The voice conveys specific emotions: evidence from vocal burst displays. </a:t>
            </a:r>
            <a:r>
              <a:rPr lang="en-US" sz="1200" i="1" dirty="0"/>
              <a:t>Emotion</a:t>
            </a:r>
            <a:r>
              <a:rPr lang="en-US" sz="1200" dirty="0"/>
              <a:t>, </a:t>
            </a:r>
            <a:r>
              <a:rPr lang="en-US" sz="1200" i="1" dirty="0"/>
              <a:t>9</a:t>
            </a:r>
            <a:r>
              <a:rPr lang="en-US" sz="1200" dirty="0"/>
              <a:t>(6), 838-846.  </a:t>
            </a:r>
          </a:p>
        </p:txBody>
      </p:sp>
    </p:spTree>
    <p:extLst>
      <p:ext uri="{BB962C8B-B14F-4D97-AF65-F5344CB8AC3E}">
        <p14:creationId xmlns:p14="http://schemas.microsoft.com/office/powerpoint/2010/main" val="212223235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1031874"/>
          </a:xfrm>
        </p:spPr>
        <p:txBody>
          <a:bodyPr/>
          <a:lstStyle/>
          <a:p>
            <a:r>
              <a:rPr lang="en-US" dirty="0" smtClean="0"/>
              <a:t>Results: Positive Emotions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5126" y="5427407"/>
            <a:ext cx="7886700" cy="1091381"/>
          </a:xfrm>
        </p:spPr>
        <p:txBody>
          <a:bodyPr>
            <a:normAutofit fontScale="77500" lnSpcReduction="20000"/>
          </a:bodyPr>
          <a:lstStyle/>
          <a:p>
            <a:r>
              <a:rPr lang="en-US" sz="2400" dirty="0" smtClean="0"/>
              <a:t>Highest recognition rates for amusement, interest relief; enthusiasm, pleasure, awe, compassion significantly above chance</a:t>
            </a:r>
          </a:p>
          <a:p>
            <a:r>
              <a:rPr lang="en-US" sz="2400" dirty="0" smtClean="0"/>
              <a:t>More people chose “none” than target emotion for love, gratitude contentment, pride.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0609"/>
          <a:stretch/>
        </p:blipFill>
        <p:spPr>
          <a:xfrm>
            <a:off x="1307076" y="1433973"/>
            <a:ext cx="6570810" cy="393192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65760" y="6389187"/>
            <a:ext cx="82577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Figure 1 of: Simon-Thomas, E. R., </a:t>
            </a:r>
            <a:r>
              <a:rPr lang="en-US" sz="1200" dirty="0" err="1"/>
              <a:t>Keltner</a:t>
            </a:r>
            <a:r>
              <a:rPr lang="en-US" sz="1200" dirty="0"/>
              <a:t>, D. J., </a:t>
            </a:r>
            <a:r>
              <a:rPr lang="en-US" sz="1200" dirty="0" err="1"/>
              <a:t>Sauter</a:t>
            </a:r>
            <a:r>
              <a:rPr lang="en-US" sz="1200" dirty="0"/>
              <a:t>, D., </a:t>
            </a:r>
            <a:r>
              <a:rPr lang="en-US" sz="1200" dirty="0" err="1"/>
              <a:t>Sinicropi</a:t>
            </a:r>
            <a:r>
              <a:rPr lang="en-US" sz="1200" dirty="0"/>
              <a:t>-Yao, L., &amp; Abramson, A. (2009). The voice conveys specific emotions: evidence from vocal burst displays. </a:t>
            </a:r>
            <a:r>
              <a:rPr lang="en-US" sz="1200" i="1" dirty="0"/>
              <a:t>Emotion</a:t>
            </a:r>
            <a:r>
              <a:rPr lang="en-US" sz="1200" dirty="0"/>
              <a:t>, </a:t>
            </a:r>
            <a:r>
              <a:rPr lang="en-US" sz="1200" i="1" dirty="0"/>
              <a:t>9</a:t>
            </a:r>
            <a:r>
              <a:rPr lang="en-US" sz="1200" dirty="0"/>
              <a:t>(6), 838-846.  </a:t>
            </a:r>
          </a:p>
        </p:txBody>
      </p:sp>
    </p:spTree>
    <p:extLst>
      <p:ext uri="{BB962C8B-B14F-4D97-AF65-F5344CB8AC3E}">
        <p14:creationId xmlns:p14="http://schemas.microsoft.com/office/powerpoint/2010/main" val="3780342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Charles Darwin and Expression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4378570"/>
            <a:ext cx="7886700" cy="1886317"/>
          </a:xfrm>
        </p:spPr>
        <p:txBody>
          <a:bodyPr>
            <a:normAutofit lnSpcReduction="10000"/>
          </a:bodyPr>
          <a:lstStyle/>
          <a:p>
            <a:r>
              <a:rPr lang="en-US" sz="2400" dirty="0" smtClean="0"/>
              <a:t>In travels on </a:t>
            </a:r>
            <a:r>
              <a:rPr lang="en-US" sz="2400" i="1" dirty="0" smtClean="0"/>
              <a:t>H.M.S. Beagle</a:t>
            </a:r>
            <a:r>
              <a:rPr lang="en-US" sz="2400" dirty="0" smtClean="0"/>
              <a:t> as well as in England, Darwin noted similarities among behaviors displayed by animals when threatened, angry, sad, or excited.</a:t>
            </a:r>
          </a:p>
          <a:p>
            <a:r>
              <a:rPr lang="en-US" sz="2400" dirty="0" smtClean="0"/>
              <a:t>Expressions in monkeys, chimpanzees, apes often resemble common human expressions of emotion.</a:t>
            </a:r>
            <a:endParaRPr lang="en-US" sz="2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4465" y="1570161"/>
            <a:ext cx="1759130" cy="263659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1358" y="1570160"/>
            <a:ext cx="1745181" cy="263659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88" r="22811"/>
          <a:stretch/>
        </p:blipFill>
        <p:spPr>
          <a:xfrm>
            <a:off x="5803064" y="1570159"/>
            <a:ext cx="1977445" cy="263659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039815" y="6156199"/>
            <a:ext cx="5121715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dirty="0"/>
              <a:t>Joseph Van </a:t>
            </a:r>
            <a:r>
              <a:rPr lang="en-US" sz="1300" dirty="0" err="1"/>
              <a:t>Os</a:t>
            </a:r>
            <a:r>
              <a:rPr lang="en-US" sz="1300" dirty="0"/>
              <a:t> / Getty Images</a:t>
            </a:r>
          </a:p>
          <a:p>
            <a:r>
              <a:rPr lang="en-US" sz="1300" dirty="0" smtClean="0"/>
              <a:t>Gail </a:t>
            </a:r>
            <a:r>
              <a:rPr lang="en-US" sz="1300" dirty="0"/>
              <a:t>Shumway / Getty Images</a:t>
            </a:r>
          </a:p>
          <a:p>
            <a:r>
              <a:rPr lang="en-US" sz="1300" dirty="0" smtClean="0"/>
              <a:t>Constantine </a:t>
            </a:r>
            <a:r>
              <a:rPr lang="en-US" sz="1300" dirty="0" err="1"/>
              <a:t>Androsoff</a:t>
            </a:r>
            <a:r>
              <a:rPr lang="en-US" sz="1300" dirty="0"/>
              <a:t> / Getty </a:t>
            </a:r>
            <a:r>
              <a:rPr lang="en-US" sz="1300" dirty="0" smtClean="0"/>
              <a:t>Images</a:t>
            </a:r>
            <a:endParaRPr lang="en-US" sz="1300" dirty="0"/>
          </a:p>
        </p:txBody>
      </p:sp>
    </p:spTree>
    <p:extLst>
      <p:ext uri="{BB962C8B-B14F-4D97-AF65-F5344CB8AC3E}">
        <p14:creationId xmlns:p14="http://schemas.microsoft.com/office/powerpoint/2010/main" val="104706127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5413" y="365126"/>
            <a:ext cx="8131892" cy="1325563"/>
          </a:xfrm>
        </p:spPr>
        <p:txBody>
          <a:bodyPr>
            <a:normAutofit/>
          </a:bodyPr>
          <a:lstStyle/>
          <a:p>
            <a:r>
              <a:rPr lang="en-US" sz="4000" dirty="0" smtClean="0"/>
              <a:t>Cross-Cultural Vocal Burst Recognition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70154" y="1825625"/>
            <a:ext cx="7645195" cy="4351338"/>
          </a:xfrm>
        </p:spPr>
        <p:txBody>
          <a:bodyPr>
            <a:normAutofit/>
          </a:bodyPr>
          <a:lstStyle/>
          <a:p>
            <a:r>
              <a:rPr lang="en-US" dirty="0" err="1" smtClean="0"/>
              <a:t>Sauter</a:t>
            </a:r>
            <a:r>
              <a:rPr lang="en-US" dirty="0" smtClean="0"/>
              <a:t> et al. (2010)</a:t>
            </a:r>
          </a:p>
          <a:p>
            <a:r>
              <a:rPr lang="en-US" b="1" dirty="0" smtClean="0"/>
              <a:t>Question</a:t>
            </a:r>
            <a:r>
              <a:rPr lang="en-US" dirty="0" smtClean="0"/>
              <a:t>: Do people produce, recognize vocal bursts of different emotions across cultures?</a:t>
            </a:r>
          </a:p>
          <a:p>
            <a:pPr lvl="1"/>
            <a:r>
              <a:rPr lang="en-US" b="1" dirty="0" smtClean="0"/>
              <a:t>Participants</a:t>
            </a:r>
            <a:r>
              <a:rPr lang="en-US" dirty="0" smtClean="0"/>
              <a:t>: Adults in London, England and isolated villages in Namibia, Africa</a:t>
            </a:r>
          </a:p>
          <a:p>
            <a:pPr lvl="1"/>
            <a:r>
              <a:rPr lang="en-US" b="1" dirty="0" smtClean="0"/>
              <a:t>Procedure</a:t>
            </a:r>
            <a:r>
              <a:rPr lang="en-US" dirty="0" smtClean="0"/>
              <a:t>:</a:t>
            </a:r>
          </a:p>
          <a:p>
            <a:pPr lvl="2"/>
            <a:r>
              <a:rPr lang="en-US" dirty="0" smtClean="0"/>
              <a:t>1st set of participants: Produce vocal bursts for several emotions</a:t>
            </a:r>
          </a:p>
          <a:p>
            <a:pPr lvl="2"/>
            <a:r>
              <a:rPr lang="en-US" dirty="0" smtClean="0"/>
              <a:t>2nd set of participants: Identify which of two vocal bursts best fits a short story.</a:t>
            </a:r>
          </a:p>
        </p:txBody>
      </p:sp>
    </p:spTree>
    <p:extLst>
      <p:ext uri="{BB962C8B-B14F-4D97-AF65-F5344CB8AC3E}">
        <p14:creationId xmlns:p14="http://schemas.microsoft.com/office/powerpoint/2010/main" val="154738492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1031874"/>
          </a:xfrm>
        </p:spPr>
        <p:txBody>
          <a:bodyPr/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14888" y="1397001"/>
            <a:ext cx="3700462" cy="5087830"/>
          </a:xfrm>
        </p:spPr>
        <p:txBody>
          <a:bodyPr>
            <a:normAutofit fontScale="92500" lnSpcReduction="20000"/>
          </a:bodyPr>
          <a:lstStyle/>
          <a:p>
            <a:r>
              <a:rPr lang="en-US" sz="2400" dirty="0" smtClean="0"/>
              <a:t>English participants showed near-perfect recognition for: </a:t>
            </a:r>
            <a:r>
              <a:rPr lang="en-US" sz="2400" dirty="0"/>
              <a:t>fear, anger, disgust, sadness, surprise, achievement, amusement, pleasure, </a:t>
            </a:r>
            <a:r>
              <a:rPr lang="en-US" sz="2400" dirty="0" smtClean="0"/>
              <a:t>relief. </a:t>
            </a:r>
          </a:p>
          <a:p>
            <a:r>
              <a:rPr lang="en-US" sz="2400" dirty="0" smtClean="0"/>
              <a:t>Namibian participants lower recognition rates on average, but above chance for all but relief</a:t>
            </a:r>
          </a:p>
          <a:p>
            <a:r>
              <a:rPr lang="en-US" sz="2400" dirty="0" smtClean="0"/>
              <a:t>Some in-group advantage, but English above chance for all Namibian vocal bursts, and Namibians above chance for all negative emotions, surprise, and amusement</a:t>
            </a:r>
          </a:p>
        </p:txBody>
      </p:sp>
      <p:pic>
        <p:nvPicPr>
          <p:cNvPr id="5122" name="Picture 2" descr="Q:\Potter\Signed\Kalat, Emotion\Ancillaries\Final Cleanedup files to Editorial\PPT\art for ppts\kal35510_ch05\kal35510_05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150" y="1849560"/>
            <a:ext cx="2677569" cy="3777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40677" y="6165503"/>
            <a:ext cx="8510954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dirty="0"/>
              <a:t>"Figure 1: Participant watching the experimenter play a stimulus (Upper) and indicating her response (Lower)” from </a:t>
            </a:r>
            <a:r>
              <a:rPr lang="en-US" sz="1300" dirty="0" err="1"/>
              <a:t>Disa</a:t>
            </a:r>
            <a:r>
              <a:rPr lang="en-US" sz="1300" dirty="0"/>
              <a:t> A. </a:t>
            </a:r>
            <a:r>
              <a:rPr lang="en-US" sz="1300" dirty="0" err="1"/>
              <a:t>Sauter</a:t>
            </a:r>
            <a:r>
              <a:rPr lang="en-US" sz="1300" dirty="0"/>
              <a:t>; Frank Eisner; Paul Ekman; and Sophie K. Scott, (2010). “Cross-cultural recognition of basic emotions through nonverbal emotional vocalizations,” 107(6) PNAS, p. 2408–2412.</a:t>
            </a:r>
            <a:endParaRPr lang="en-US" sz="1300" dirty="0"/>
          </a:p>
        </p:txBody>
      </p:sp>
    </p:spTree>
    <p:extLst>
      <p:ext uri="{BB962C8B-B14F-4D97-AF65-F5344CB8AC3E}">
        <p14:creationId xmlns:p14="http://schemas.microsoft.com/office/powerpoint/2010/main" val="87151972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49" y="365126"/>
            <a:ext cx="8028653" cy="1325563"/>
          </a:xfrm>
        </p:spPr>
        <p:txBody>
          <a:bodyPr>
            <a:normAutofit/>
          </a:bodyPr>
          <a:lstStyle/>
          <a:p>
            <a:r>
              <a:rPr lang="en-US" sz="4000" dirty="0" smtClean="0"/>
              <a:t>Cross-Cultural Vocal Burst Recognition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3508" y="1825625"/>
            <a:ext cx="4223569" cy="4351338"/>
          </a:xfrm>
        </p:spPr>
        <p:txBody>
          <a:bodyPr>
            <a:normAutofit fontScale="92500" lnSpcReduction="10000"/>
          </a:bodyPr>
          <a:lstStyle/>
          <a:p>
            <a:r>
              <a:rPr lang="en-US" sz="2400" dirty="0" err="1" smtClean="0"/>
              <a:t>Cordaro</a:t>
            </a:r>
            <a:r>
              <a:rPr lang="en-US" sz="2400" dirty="0" smtClean="0"/>
              <a:t> et al., (2016)</a:t>
            </a:r>
          </a:p>
          <a:p>
            <a:r>
              <a:rPr lang="en-US" sz="2400" b="1" dirty="0" smtClean="0"/>
              <a:t>Participants</a:t>
            </a:r>
            <a:r>
              <a:rPr lang="en-US" sz="2400" dirty="0" smtClean="0"/>
              <a:t>: Undergraduates from 10 countries in Asia, Middle East, Europe, and North America</a:t>
            </a:r>
          </a:p>
          <a:p>
            <a:r>
              <a:rPr lang="en-US" sz="2400" b="1" dirty="0" smtClean="0"/>
              <a:t>Procedure</a:t>
            </a:r>
            <a:r>
              <a:rPr lang="en-US" sz="2400" dirty="0" smtClean="0"/>
              <a:t>: Select which of 3 prototype vocal bursts best fits an eliciting situation.</a:t>
            </a:r>
          </a:p>
          <a:p>
            <a:r>
              <a:rPr lang="en-US" sz="2400" b="1" dirty="0" smtClean="0"/>
              <a:t>Results</a:t>
            </a:r>
            <a:r>
              <a:rPr lang="en-US" sz="2400" dirty="0" smtClean="0"/>
              <a:t>: Overall mean accuracy around 80%; with 3 exceptions, recognition above chance for all emotions in all countries</a:t>
            </a:r>
            <a:endParaRPr lang="en-US" b="1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4963855"/>
              </p:ext>
            </p:extLst>
          </p:nvPr>
        </p:nvGraphicFramePr>
        <p:xfrm>
          <a:off x="702388" y="1825624"/>
          <a:ext cx="3471404" cy="463756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57352"/>
                <a:gridCol w="1814052"/>
              </a:tblGrid>
              <a:tr h="670468"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Example</a:t>
                      </a:r>
                    </a:p>
                    <a:p>
                      <a:r>
                        <a:rPr lang="en-US" sz="2000" b="1" dirty="0" smtClean="0"/>
                        <a:t>Emotions</a:t>
                      </a:r>
                      <a:endParaRPr 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Prototype Burst</a:t>
                      </a:r>
                      <a:endParaRPr lang="en-US" sz="2000" b="1" dirty="0"/>
                    </a:p>
                  </a:txBody>
                  <a:tcPr anchor="ctr"/>
                </a:tc>
              </a:tr>
              <a:tr h="404436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Amusement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Laughter</a:t>
                      </a:r>
                      <a:endParaRPr lang="en-US" sz="2000" dirty="0"/>
                    </a:p>
                  </a:txBody>
                  <a:tcPr anchor="ctr"/>
                </a:tc>
              </a:tr>
              <a:tr h="404436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Anger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Growl</a:t>
                      </a:r>
                      <a:endParaRPr lang="en-US" sz="2000" dirty="0"/>
                    </a:p>
                  </a:txBody>
                  <a:tcPr anchor="ctr"/>
                </a:tc>
              </a:tr>
              <a:tr h="404436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Awe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“Wow”</a:t>
                      </a:r>
                      <a:endParaRPr lang="en-US" sz="2000" dirty="0"/>
                    </a:p>
                  </a:txBody>
                  <a:tcPr anchor="ctr"/>
                </a:tc>
              </a:tr>
              <a:tr h="404436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Contentment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“</a:t>
                      </a:r>
                      <a:r>
                        <a:rPr lang="en-US" sz="2000" dirty="0" err="1" smtClean="0"/>
                        <a:t>Ahhh</a:t>
                      </a:r>
                      <a:r>
                        <a:rPr lang="en-US" sz="2000" dirty="0" smtClean="0"/>
                        <a:t>”</a:t>
                      </a:r>
                      <a:endParaRPr lang="en-US" sz="2000" dirty="0"/>
                    </a:p>
                  </a:txBody>
                  <a:tcPr anchor="ctr"/>
                </a:tc>
              </a:tr>
              <a:tr h="670468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Disgust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“Ugh,” retching</a:t>
                      </a:r>
                      <a:endParaRPr lang="en-US" sz="2000" dirty="0"/>
                    </a:p>
                  </a:txBody>
                  <a:tcPr anchor="ctr"/>
                </a:tc>
              </a:tr>
              <a:tr h="404436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Fear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Scream</a:t>
                      </a:r>
                      <a:endParaRPr lang="en-US" sz="2000" dirty="0"/>
                    </a:p>
                  </a:txBody>
                  <a:tcPr anchor="ctr"/>
                </a:tc>
              </a:tr>
              <a:tr h="404436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Sadness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Crying</a:t>
                      </a:r>
                      <a:endParaRPr lang="en-US" sz="2000" dirty="0"/>
                    </a:p>
                  </a:txBody>
                  <a:tcPr anchor="ctr"/>
                </a:tc>
              </a:tr>
              <a:tr h="404436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Surprise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Gasp</a:t>
                      </a:r>
                      <a:endParaRPr lang="en-US" sz="2000" dirty="0"/>
                    </a:p>
                  </a:txBody>
                  <a:tcPr anchor="ctr"/>
                </a:tc>
              </a:tr>
              <a:tr h="404436">
                <a:tc>
                  <a:txBody>
                    <a:bodyPr/>
                    <a:lstStyle/>
                    <a:p>
                      <a:r>
                        <a:rPr lang="en-US" sz="2000" smtClean="0"/>
                        <a:t>Sympathy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“Aww”</a:t>
                      </a:r>
                      <a:endParaRPr lang="en-US" sz="20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271072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8043402" cy="1325563"/>
          </a:xfrm>
        </p:spPr>
        <p:txBody>
          <a:bodyPr/>
          <a:lstStyle/>
          <a:p>
            <a:r>
              <a:rPr lang="en-US" smtClean="0"/>
              <a:t>Can Expressions Influence Feeling?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77521" y="1993902"/>
            <a:ext cx="4685878" cy="3867252"/>
          </a:xfrm>
        </p:spPr>
        <p:txBody>
          <a:bodyPr>
            <a:normAutofit/>
          </a:bodyPr>
          <a:lstStyle/>
          <a:p>
            <a:r>
              <a:rPr lang="en-US" sz="2400" b="1" dirty="0" smtClean="0"/>
              <a:t>Facial Feedback Hypothesis</a:t>
            </a:r>
            <a:r>
              <a:rPr lang="en-US" sz="2400" dirty="0" smtClean="0"/>
              <a:t>: Posed facial, postural expressions of emotion can help generate emotional feelings.</a:t>
            </a:r>
          </a:p>
          <a:p>
            <a:r>
              <a:rPr lang="en-US" sz="2400" b="1" dirty="0" err="1"/>
              <a:t>Möbius</a:t>
            </a:r>
            <a:r>
              <a:rPr lang="en-US" sz="2400" b="1" dirty="0"/>
              <a:t> </a:t>
            </a:r>
            <a:r>
              <a:rPr lang="en-US" sz="2400" b="1" dirty="0" smtClean="0"/>
              <a:t>syndrome:</a:t>
            </a:r>
            <a:r>
              <a:rPr lang="en-US" sz="2400" dirty="0" smtClean="0"/>
              <a:t> a rare, </a:t>
            </a:r>
            <a:r>
              <a:rPr lang="en-US" sz="2400" dirty="0"/>
              <a:t>congenital </a:t>
            </a:r>
            <a:r>
              <a:rPr lang="en-US" sz="2400" dirty="0" smtClean="0"/>
              <a:t>condition in which people </a:t>
            </a:r>
            <a:r>
              <a:rPr lang="en-US" sz="2400" dirty="0"/>
              <a:t>are unable to </a:t>
            </a:r>
            <a:r>
              <a:rPr lang="en-US" sz="2400" dirty="0" smtClean="0"/>
              <a:t>smile, despite feeling happy or amused. </a:t>
            </a:r>
            <a:endParaRPr lang="en-US" sz="2400" b="1" dirty="0" smtClean="0"/>
          </a:p>
          <a:p>
            <a:endParaRPr lang="en-US" sz="2400" dirty="0"/>
          </a:p>
        </p:txBody>
      </p:sp>
      <p:pic>
        <p:nvPicPr>
          <p:cNvPr id="6146" name="Picture 2" descr="Q:\Potter\Signed\Kalat, Emotion\Ancillaries\Final Cleanedup files to Editorial\PPT\art for ppts\kal35510_ch05\kal35510_051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499" y="2193730"/>
            <a:ext cx="2965560" cy="2181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89499" y="4600135"/>
            <a:ext cx="2564716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dirty="0"/>
              <a:t>ASSOCIATED PRESS</a:t>
            </a:r>
            <a:endParaRPr lang="en-US" sz="1300" dirty="0"/>
          </a:p>
        </p:txBody>
      </p:sp>
    </p:spTree>
    <p:extLst>
      <p:ext uri="{BB962C8B-B14F-4D97-AF65-F5344CB8AC3E}">
        <p14:creationId xmlns:p14="http://schemas.microsoft.com/office/powerpoint/2010/main" val="153868650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1069950"/>
          </a:xfrm>
        </p:spPr>
        <p:txBody>
          <a:bodyPr/>
          <a:lstStyle/>
          <a:p>
            <a:r>
              <a:rPr lang="en-US" dirty="0" smtClean="0"/>
              <a:t>The Facial Feedback Hypothesis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10818" y="1705437"/>
            <a:ext cx="4908719" cy="4486274"/>
          </a:xfrm>
        </p:spPr>
        <p:txBody>
          <a:bodyPr>
            <a:normAutofit/>
          </a:bodyPr>
          <a:lstStyle/>
          <a:p>
            <a:r>
              <a:rPr lang="en-US" sz="2400" dirty="0" err="1" smtClean="0"/>
              <a:t>Strack</a:t>
            </a:r>
            <a:r>
              <a:rPr lang="en-US" sz="2400" dirty="0" smtClean="0"/>
              <a:t>, Martin, &amp; Stepper (1988)</a:t>
            </a:r>
          </a:p>
          <a:p>
            <a:r>
              <a:rPr lang="en-US" sz="2400" b="1" dirty="0" smtClean="0"/>
              <a:t>Question</a:t>
            </a:r>
            <a:r>
              <a:rPr lang="en-US" sz="2400" dirty="0" smtClean="0"/>
              <a:t>: Does making an unintended facial expression alter your emotional experience?</a:t>
            </a:r>
            <a:endParaRPr lang="en-US" sz="2400" dirty="0"/>
          </a:p>
          <a:p>
            <a:r>
              <a:rPr lang="en-US" sz="2400" b="1" dirty="0" smtClean="0"/>
              <a:t>Participants</a:t>
            </a:r>
            <a:r>
              <a:rPr lang="en-US" sz="2400" dirty="0" smtClean="0"/>
              <a:t>: Undergraduates</a:t>
            </a:r>
          </a:p>
          <a:p>
            <a:r>
              <a:rPr lang="en-US" sz="2400" b="1" dirty="0" smtClean="0"/>
              <a:t>Procedure</a:t>
            </a:r>
            <a:r>
              <a:rPr lang="en-US" sz="2400" dirty="0" smtClean="0"/>
              <a:t>: Hold a pen either with your teeth or your lips; rate funniness of cartoons. </a:t>
            </a:r>
          </a:p>
          <a:p>
            <a:r>
              <a:rPr lang="en-US" sz="2400" b="1" dirty="0" smtClean="0"/>
              <a:t>Results</a:t>
            </a:r>
            <a:r>
              <a:rPr lang="en-US" sz="2400" dirty="0" smtClean="0"/>
              <a:t>: Those with pen in teeth (“smiling”) rated cartoons as funnier.</a:t>
            </a:r>
          </a:p>
        </p:txBody>
      </p:sp>
      <p:pic>
        <p:nvPicPr>
          <p:cNvPr id="7170" name="Picture 2" descr="Q:\Potter\Signed\Kalat, Emotion\Ancillaries\Final Cleanedup files to Editorial\PPT\art for ppts\kal35510_ch05\kal35510_05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187" y="2651125"/>
            <a:ext cx="3511550" cy="2322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857547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Pen-In-Mouth Replication Study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Wagenmakers</a:t>
            </a:r>
            <a:r>
              <a:rPr lang="en-US" dirty="0" smtClean="0"/>
              <a:t>, </a:t>
            </a:r>
            <a:r>
              <a:rPr lang="en-US" dirty="0"/>
              <a:t>Beck, </a:t>
            </a:r>
            <a:r>
              <a:rPr lang="en-US" dirty="0" err="1"/>
              <a:t>Dijkhoff</a:t>
            </a:r>
            <a:r>
              <a:rPr lang="en-US" dirty="0"/>
              <a:t>, &amp; </a:t>
            </a:r>
            <a:r>
              <a:rPr lang="en-US" dirty="0" err="1" smtClean="0"/>
              <a:t>Gronau</a:t>
            </a:r>
            <a:r>
              <a:rPr lang="en-US" dirty="0" smtClean="0"/>
              <a:t> (2016)</a:t>
            </a:r>
          </a:p>
          <a:p>
            <a:r>
              <a:rPr lang="en-US" b="1" dirty="0" smtClean="0"/>
              <a:t>Question</a:t>
            </a:r>
            <a:r>
              <a:rPr lang="en-US" dirty="0" smtClean="0"/>
              <a:t>: Does the </a:t>
            </a:r>
            <a:r>
              <a:rPr lang="en-US" dirty="0" err="1" smtClean="0"/>
              <a:t>Strack</a:t>
            </a:r>
            <a:r>
              <a:rPr lang="en-US" dirty="0" smtClean="0"/>
              <a:t>, Martin, &amp; Stepper (1988) pen-in-mouth effect replicate with a large number of participants?</a:t>
            </a:r>
          </a:p>
          <a:p>
            <a:pPr lvl="1"/>
            <a:r>
              <a:rPr lang="en-US" b="1" dirty="0" smtClean="0"/>
              <a:t>Participants</a:t>
            </a:r>
            <a:r>
              <a:rPr lang="en-US" dirty="0" smtClean="0"/>
              <a:t>: Nearly 2000 undergraduates in 17 different studies</a:t>
            </a:r>
          </a:p>
          <a:p>
            <a:pPr lvl="1"/>
            <a:r>
              <a:rPr lang="en-US" b="1" dirty="0" smtClean="0"/>
              <a:t>Procedure</a:t>
            </a:r>
            <a:r>
              <a:rPr lang="en-US" dirty="0" smtClean="0"/>
              <a:t>: Identical to original, but new cartoons</a:t>
            </a:r>
          </a:p>
          <a:p>
            <a:pPr lvl="1"/>
            <a:r>
              <a:rPr lang="en-US" b="1" dirty="0" smtClean="0"/>
              <a:t>Results</a:t>
            </a:r>
            <a:r>
              <a:rPr lang="en-US" dirty="0" smtClean="0"/>
              <a:t>: NO effect of pen in teeth vs. lips on funniness ratings!</a:t>
            </a:r>
          </a:p>
          <a:p>
            <a:r>
              <a:rPr lang="en-US" dirty="0" smtClean="0"/>
              <a:t>Possible explanations?</a:t>
            </a:r>
          </a:p>
        </p:txBody>
      </p:sp>
    </p:spTree>
    <p:extLst>
      <p:ext uri="{BB962C8B-B14F-4D97-AF65-F5344CB8AC3E}">
        <p14:creationId xmlns:p14="http://schemas.microsoft.com/office/powerpoint/2010/main" val="19736177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Darwin’s Evidence (1872/1998)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600" dirty="0" smtClean="0"/>
              <a:t>Wrote to people he knew living in other parts of the world, asked them to agree or disagree with statements linking emotions to expressions.</a:t>
            </a:r>
          </a:p>
          <a:p>
            <a:pPr lvl="1"/>
            <a:r>
              <a:rPr lang="en-US" u="sng" dirty="0" smtClean="0"/>
              <a:t>Example</a:t>
            </a:r>
            <a:r>
              <a:rPr lang="en-US" dirty="0" smtClean="0"/>
              <a:t>: “Is astonishment expressed by the eyes and mouth being opened wide, and eyebrows raised?”</a:t>
            </a:r>
          </a:p>
          <a:p>
            <a:pPr lvl="1"/>
            <a:r>
              <a:rPr lang="en-US" u="sng" dirty="0" smtClean="0"/>
              <a:t>Results</a:t>
            </a:r>
            <a:r>
              <a:rPr lang="en-US" dirty="0" smtClean="0"/>
              <a:t>: Most correspondents agreed.</a:t>
            </a:r>
            <a:endParaRPr lang="en-US" u="sng" dirty="0" smtClean="0"/>
          </a:p>
          <a:p>
            <a:r>
              <a:rPr lang="en-US" sz="2600" dirty="0" smtClean="0"/>
              <a:t>Limitations of this approach?</a:t>
            </a:r>
          </a:p>
          <a:p>
            <a:r>
              <a:rPr lang="en-US" sz="2600" dirty="0" smtClean="0"/>
              <a:t>By mid-20th century, these limitations were noted, anthropologists documented many culture-specific emotion expressions; wide acceptance that emotions are entirely culturally learned.</a:t>
            </a: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6281567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Silvan Tomkins (1963)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49" y="1720114"/>
            <a:ext cx="8075735" cy="4803777"/>
          </a:xfrm>
        </p:spPr>
        <p:txBody>
          <a:bodyPr>
            <a:normAutofit/>
          </a:bodyPr>
          <a:lstStyle/>
          <a:p>
            <a:r>
              <a:rPr lang="en-US" dirty="0" smtClean="0"/>
              <a:t>Began to ask whether Darwin might have been right</a:t>
            </a:r>
          </a:p>
          <a:p>
            <a:r>
              <a:rPr lang="en-US" dirty="0" smtClean="0"/>
              <a:t>Examined thousands of photographs of emotional expressions; developed prototype for each.</a:t>
            </a:r>
          </a:p>
          <a:p>
            <a:r>
              <a:rPr lang="en-US" dirty="0" smtClean="0"/>
              <a:t>Convinced two mentees to conduct independent programs of research examining cross-cultural recognition:</a:t>
            </a:r>
          </a:p>
          <a:p>
            <a:pPr lvl="1"/>
            <a:r>
              <a:rPr lang="en-US" b="1" dirty="0" smtClean="0"/>
              <a:t>Carroll Izard</a:t>
            </a:r>
            <a:r>
              <a:rPr lang="en-US" dirty="0" smtClean="0"/>
              <a:t>: Selected photos identified correctly at highest rates by those in United States; documented high rated of recognition in various Western, non-Western societies.</a:t>
            </a:r>
          </a:p>
          <a:p>
            <a:pPr lvl="1"/>
            <a:r>
              <a:rPr lang="en-US" b="1" dirty="0" smtClean="0"/>
              <a:t>Paul Ekman</a:t>
            </a:r>
            <a:r>
              <a:rPr lang="en-US" dirty="0" smtClean="0"/>
              <a:t>: Examined recognition of prototypes in an isolated, indigenous community in New Guinea.  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9044552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Ekman’s Expression Prototypes</a:t>
            </a:r>
            <a:endParaRPr lang="en-US" sz="3600" dirty="0"/>
          </a:p>
        </p:txBody>
      </p:sp>
      <p:sp>
        <p:nvSpPr>
          <p:cNvPr id="11" name="TextBox 10"/>
          <p:cNvSpPr txBox="1"/>
          <p:nvPr/>
        </p:nvSpPr>
        <p:spPr>
          <a:xfrm>
            <a:off x="190500" y="5736955"/>
            <a:ext cx="86966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Can you identify fear, anger, sadness, disgust, surprise, happiness?</a:t>
            </a:r>
            <a:endParaRPr lang="en-US" sz="2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5982" y="1546905"/>
            <a:ext cx="1612699" cy="201168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2359" y="3563620"/>
            <a:ext cx="1609344" cy="201168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8396" y="3558585"/>
            <a:ext cx="1611577" cy="201168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6323" y="3558585"/>
            <a:ext cx="1609344" cy="201168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3406" y="1546905"/>
            <a:ext cx="1610460" cy="201168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9678" y="1546905"/>
            <a:ext cx="1611580" cy="201168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684184" y="6302326"/>
            <a:ext cx="2202952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dirty="0"/>
              <a:t>Paul Ekman Group LLC.</a:t>
            </a:r>
            <a:r>
              <a:rPr lang="en-US" sz="1300" b="1" dirty="0"/>
              <a:t> </a:t>
            </a:r>
            <a:endParaRPr lang="en-US" sz="1300" dirty="0"/>
          </a:p>
        </p:txBody>
      </p:sp>
    </p:spTree>
    <p:extLst>
      <p:ext uri="{BB962C8B-B14F-4D97-AF65-F5344CB8AC3E}">
        <p14:creationId xmlns:p14="http://schemas.microsoft.com/office/powerpoint/2010/main" val="17627193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Ekman’s New Guinea Study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4467" y="1778613"/>
            <a:ext cx="3960933" cy="4604603"/>
          </a:xfrm>
        </p:spPr>
        <p:txBody>
          <a:bodyPr>
            <a:normAutofit fontScale="92500"/>
          </a:bodyPr>
          <a:lstStyle/>
          <a:p>
            <a:r>
              <a:rPr lang="en-US" sz="2400" dirty="0" smtClean="0"/>
              <a:t>Paul Ekman, Richard Sorenson, Wallace Friesen</a:t>
            </a:r>
          </a:p>
          <a:p>
            <a:r>
              <a:rPr lang="en-US" sz="2400" b="1" dirty="0" smtClean="0"/>
              <a:t>Participants</a:t>
            </a:r>
            <a:r>
              <a:rPr lang="en-US" sz="2400" dirty="0" smtClean="0"/>
              <a:t>: Residents of isolated New Guinea villages with little or no exposure to Westerners</a:t>
            </a:r>
          </a:p>
          <a:p>
            <a:r>
              <a:rPr lang="en-US" sz="2400" b="1" dirty="0" smtClean="0"/>
              <a:t>Procedure</a:t>
            </a:r>
            <a:r>
              <a:rPr lang="en-US" sz="2400" dirty="0" smtClean="0"/>
              <a:t>: Select the prototype expression (based on FACS criteria) best matching an emotional story (e.g., someone in village has stolen your pig). </a:t>
            </a:r>
            <a:endParaRPr lang="en-US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580288" y="5152292"/>
            <a:ext cx="41983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</a:t>
            </a:r>
            <a:r>
              <a:rPr lang="en-US" b="1" dirty="0" smtClean="0"/>
              <a:t>Facial Action Coding System (FACS) </a:t>
            </a:r>
            <a:r>
              <a:rPr lang="en-US" dirty="0" smtClean="0"/>
              <a:t>uses a numeric code to label the changes in appearance caused by moving each muscle in the face. </a:t>
            </a:r>
            <a:endParaRPr lang="en-US" b="1" dirty="0"/>
          </a:p>
        </p:txBody>
      </p:sp>
      <p:pic>
        <p:nvPicPr>
          <p:cNvPr id="1026" name="Picture 2" descr="Q:\Potter\Signed\Kalat, Emotion\Ancillaries\Final Cleanedup files to Editorial\PPT\art for ppts\kal35510_ch05\kal35510_050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550" y="1524000"/>
            <a:ext cx="3721460" cy="3279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01637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 </a:t>
            </a:r>
            <a:r>
              <a:rPr lang="en-US" sz="3600" dirty="0" smtClean="0"/>
              <a:t>(from Sorenson, 1975)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65079" y="3475406"/>
            <a:ext cx="2536581" cy="533888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sz="2400" b="1" dirty="0" smtClean="0"/>
              <a:t>Happiness </a:t>
            </a:r>
            <a:r>
              <a:rPr lang="mr-IN" sz="2400" b="1" dirty="0" smtClean="0"/>
              <a:t>–</a:t>
            </a:r>
            <a:r>
              <a:rPr lang="en-US" sz="2400" b="1" dirty="0" smtClean="0"/>
              <a:t> 92%</a:t>
            </a:r>
            <a:endParaRPr lang="en-US" sz="2400" dirty="0" smtClean="0"/>
          </a:p>
          <a:p>
            <a:pPr marL="0" indent="0">
              <a:buNone/>
            </a:pPr>
            <a:endParaRPr lang="en-US" sz="2400" dirty="0" smtClean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5018941" y="3440236"/>
            <a:ext cx="1839060" cy="56905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400" b="1" dirty="0" smtClean="0"/>
              <a:t>Anger </a:t>
            </a:r>
            <a:r>
              <a:rPr lang="mr-IN" sz="2400" b="1" dirty="0" smtClean="0"/>
              <a:t>–</a:t>
            </a:r>
            <a:r>
              <a:rPr lang="en-US" sz="2400" b="1" dirty="0" smtClean="0"/>
              <a:t> 84%</a:t>
            </a:r>
            <a:endParaRPr lang="en-US" sz="2400" dirty="0" smtClean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910005" y="5954836"/>
            <a:ext cx="2061795" cy="53388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400" b="1" dirty="0" smtClean="0"/>
              <a:t>Disgust </a:t>
            </a:r>
            <a:r>
              <a:rPr lang="mr-IN" sz="2400" b="1" dirty="0" smtClean="0"/>
              <a:t>–</a:t>
            </a:r>
            <a:r>
              <a:rPr lang="en-US" sz="2400" b="1" dirty="0" smtClean="0"/>
              <a:t> 81%</a:t>
            </a:r>
            <a:endParaRPr lang="en-US" sz="2400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2400" dirty="0" smtClean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3770801" y="5954836"/>
            <a:ext cx="1602398" cy="53388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400" b="1" dirty="0" smtClean="0"/>
              <a:t>Fear </a:t>
            </a:r>
            <a:r>
              <a:rPr lang="mr-IN" sz="2400" b="1" dirty="0" smtClean="0"/>
              <a:t>–</a:t>
            </a:r>
            <a:r>
              <a:rPr lang="en-US" sz="2400" b="1" dirty="0" smtClean="0"/>
              <a:t> 80%</a:t>
            </a:r>
            <a:endParaRPr lang="en-US" sz="2400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2400" dirty="0" smtClean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6183370" y="5954836"/>
            <a:ext cx="2171702" cy="53388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400" b="1" dirty="0" smtClean="0"/>
              <a:t>Sadness </a:t>
            </a:r>
            <a:r>
              <a:rPr lang="mr-IN" sz="2400" b="1" dirty="0" smtClean="0"/>
              <a:t>–</a:t>
            </a:r>
            <a:r>
              <a:rPr lang="en-US" sz="2400" b="1" dirty="0" smtClean="0"/>
              <a:t> 79%</a:t>
            </a:r>
            <a:endParaRPr lang="en-US" sz="2400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2400" dirty="0" smtClean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6285" y="1488516"/>
            <a:ext cx="1609344" cy="201168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2161" y="1488516"/>
            <a:ext cx="1612699" cy="201168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775" y="3994304"/>
            <a:ext cx="1609344" cy="201168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0441" y="4009294"/>
            <a:ext cx="1611577" cy="201168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9037" y="4009294"/>
            <a:ext cx="1610460" cy="201168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6684184" y="6302326"/>
            <a:ext cx="2202952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dirty="0"/>
              <a:t>Paul Ekman Group LLC.</a:t>
            </a:r>
            <a:r>
              <a:rPr lang="en-US" sz="1300" b="1" dirty="0"/>
              <a:t> </a:t>
            </a:r>
            <a:endParaRPr lang="en-US" sz="1300" dirty="0"/>
          </a:p>
        </p:txBody>
      </p:sp>
    </p:spTree>
    <p:extLst>
      <p:ext uri="{BB962C8B-B14F-4D97-AF65-F5344CB8AC3E}">
        <p14:creationId xmlns:p14="http://schemas.microsoft.com/office/powerpoint/2010/main" val="3787889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1031874"/>
          </a:xfrm>
        </p:spPr>
        <p:txBody>
          <a:bodyPr/>
          <a:lstStyle/>
          <a:p>
            <a:r>
              <a:rPr lang="en-US" dirty="0" smtClean="0"/>
              <a:t>Follow-up Ekman Studies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5169880"/>
            <a:ext cx="7886700" cy="1635369"/>
          </a:xfrm>
        </p:spPr>
        <p:txBody>
          <a:bodyPr>
            <a:normAutofit fontScale="92500"/>
          </a:bodyPr>
          <a:lstStyle/>
          <a:p>
            <a:r>
              <a:rPr lang="en-US" sz="2400" dirty="0" smtClean="0"/>
              <a:t>In subsequent research, including more than 2,000 people in several Western (black bars) and non-Western (gray bars), participants chose the expected emotion label at rates far above chance (from Russell, 1994).</a:t>
            </a:r>
          </a:p>
        </p:txBody>
      </p:sp>
      <p:pic>
        <p:nvPicPr>
          <p:cNvPr id="2050" name="Picture 2" descr="Q:\Potter\Signed\Kalat, Emotion\Ancillaries\Final Cleanedup files to Editorial\PPT\art for ppts\kal35510_ch05\kal35510_05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380" y="1397001"/>
            <a:ext cx="5419979" cy="3428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49609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Custom 16">
      <a:dk1>
        <a:srgbClr val="292934"/>
      </a:dk1>
      <a:lt1>
        <a:srgbClr val="FFFFFF"/>
      </a:lt1>
      <a:dk2>
        <a:srgbClr val="C00000"/>
      </a:dk2>
      <a:lt2>
        <a:srgbClr val="F3F2DC"/>
      </a:lt2>
      <a:accent1>
        <a:srgbClr val="C00000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C00000"/>
      </a:hlink>
      <a:folHlink>
        <a:srgbClr val="D2533C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2136</TotalTime>
  <Words>2720</Words>
  <Application>Microsoft Office PowerPoint</Application>
  <PresentationFormat>On-screen Show (4:3)</PresentationFormat>
  <Paragraphs>232</Paragraphs>
  <Slides>35</Slides>
  <Notes>16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6" baseType="lpstr">
      <vt:lpstr>Clarity</vt:lpstr>
      <vt:lpstr>Chapter 5: Emotional Expression in the Face, Posture, and Voice</vt:lpstr>
      <vt:lpstr>Modern Theory Predictions</vt:lpstr>
      <vt:lpstr>Charles Darwin and Expression</vt:lpstr>
      <vt:lpstr>Darwin’s Evidence (1872/1998)</vt:lpstr>
      <vt:lpstr>Silvan Tomkins (1963)</vt:lpstr>
      <vt:lpstr>Ekman’s Expression Prototypes</vt:lpstr>
      <vt:lpstr>Ekman’s New Guinea Study</vt:lpstr>
      <vt:lpstr>Results (from Sorenson, 1975)</vt:lpstr>
      <vt:lpstr>Follow-up Ekman Studies</vt:lpstr>
      <vt:lpstr>Limitations (Russell, 1994)</vt:lpstr>
      <vt:lpstr>Free Labeling Accuracy (Ekman, 1994)</vt:lpstr>
      <vt:lpstr>Implications of Gaze Direction</vt:lpstr>
      <vt:lpstr>Component Process Model Approach</vt:lpstr>
      <vt:lpstr>More Than Six Expressions?</vt:lpstr>
      <vt:lpstr>Fewer Than Six Expressions?</vt:lpstr>
      <vt:lpstr>Cultural Display Rules</vt:lpstr>
      <vt:lpstr>Example Display Rules</vt:lpstr>
      <vt:lpstr>Facial Expression “Dialects?”</vt:lpstr>
      <vt:lpstr>“Dialects,” Study 1 Results</vt:lpstr>
      <vt:lpstr>“Dialects,” Study 2 Results</vt:lpstr>
      <vt:lpstr>Posture and Emotion</vt:lpstr>
      <vt:lpstr>Posture and Emotion</vt:lpstr>
      <vt:lpstr>Results</vt:lpstr>
      <vt:lpstr>Posture and Positive Emotions</vt:lpstr>
      <vt:lpstr>Cross-Cultural Recognition of Pride</vt:lpstr>
      <vt:lpstr>Results</vt:lpstr>
      <vt:lpstr>Vocal Expression of Emotion</vt:lpstr>
      <vt:lpstr>Results: Negative Emotions</vt:lpstr>
      <vt:lpstr>Results: Positive Emotions</vt:lpstr>
      <vt:lpstr>Cross-Cultural Vocal Burst Recognition</vt:lpstr>
      <vt:lpstr>Results</vt:lpstr>
      <vt:lpstr>Cross-Cultural Vocal Burst Recognition</vt:lpstr>
      <vt:lpstr>Can Expressions Influence Feeling?</vt:lpstr>
      <vt:lpstr>The Facial Feedback Hypothesis</vt:lpstr>
      <vt:lpstr>Pen-In-Mouth Replication Study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ALBRIGHT, Larissa</cp:lastModifiedBy>
  <cp:revision>61</cp:revision>
  <dcterms:created xsi:type="dcterms:W3CDTF">2017-07-05T22:21:59Z</dcterms:created>
  <dcterms:modified xsi:type="dcterms:W3CDTF">2017-10-18T15:40:09Z</dcterms:modified>
</cp:coreProperties>
</file>