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6"/>
  </p:notesMasterIdLst>
  <p:sldIdLst>
    <p:sldId id="256" r:id="rId2"/>
    <p:sldId id="260" r:id="rId3"/>
    <p:sldId id="261" r:id="rId4"/>
    <p:sldId id="265" r:id="rId5"/>
    <p:sldId id="259" r:id="rId6"/>
    <p:sldId id="267" r:id="rId7"/>
    <p:sldId id="266" r:id="rId8"/>
    <p:sldId id="268" r:id="rId9"/>
    <p:sldId id="269" r:id="rId10"/>
    <p:sldId id="270" r:id="rId11"/>
    <p:sldId id="257" r:id="rId12"/>
    <p:sldId id="263" r:id="rId13"/>
    <p:sldId id="273" r:id="rId14"/>
    <p:sldId id="271" r:id="rId15"/>
    <p:sldId id="272" r:id="rId16"/>
    <p:sldId id="276" r:id="rId17"/>
    <p:sldId id="277" r:id="rId18"/>
    <p:sldId id="278" r:id="rId19"/>
    <p:sldId id="275" r:id="rId20"/>
    <p:sldId id="274" r:id="rId21"/>
    <p:sldId id="281" r:id="rId22"/>
    <p:sldId id="282" r:id="rId23"/>
    <p:sldId id="283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  <a:srgbClr val="FF7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356"/>
    <p:restoredTop sz="94186"/>
  </p:normalViewPr>
  <p:slideViewPr>
    <p:cSldViewPr snapToGrid="0" snapToObjects="1">
      <p:cViewPr varScale="1">
        <p:scale>
          <a:sx n="66" d="100"/>
          <a:sy n="66" d="100"/>
        </p:scale>
        <p:origin x="-102" y="-10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CD9CA-7F16-D446-8B76-B09E5878D0F3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C443F-EC3B-B340-A720-62E5FF4F01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62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4.1 a and 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443F-EC3B-B340-A720-62E5FF4F01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098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443F-EC3B-B340-A720-62E5FF4F01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068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443F-EC3B-B340-A720-62E5FF4F019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6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4.6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443F-EC3B-B340-A720-62E5FF4F019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54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4: What Elicits Emotions?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Appraisals </a:t>
            </a:r>
            <a:r>
              <a:rPr lang="en-US" i="1" dirty="0" smtClean="0"/>
              <a:t>Predict</a:t>
            </a:r>
            <a:r>
              <a:rPr lang="en-US" dirty="0" smtClean="0"/>
              <a:t> Emotions?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579439"/>
            <a:ext cx="8022981" cy="4768606"/>
          </a:xfrm>
        </p:spPr>
        <p:txBody>
          <a:bodyPr>
            <a:normAutofit/>
          </a:bodyPr>
          <a:lstStyle/>
          <a:p>
            <a:r>
              <a:rPr lang="en-US" dirty="0" smtClean="0"/>
              <a:t>Core Relational Themes </a:t>
            </a:r>
            <a:r>
              <a:rPr lang="en-US" sz="2000" dirty="0" smtClean="0"/>
              <a:t>(Smith, Haynes, Lazarus, &amp; Pope, 1993)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Participants described several personal experiences with emotion-eliciting situations, rate applicability of core relational themes and experience of several emotions</a:t>
            </a:r>
          </a:p>
          <a:p>
            <a:pPr lvl="1"/>
            <a:r>
              <a:rPr lang="en-US" b="1" dirty="0" smtClean="0"/>
              <a:t>Results</a:t>
            </a:r>
            <a:r>
              <a:rPr lang="en-US" dirty="0" smtClean="0"/>
              <a:t>: Core relational themes accounted for 34-60% of variability in emotion ratings</a:t>
            </a:r>
            <a:endParaRPr lang="en-US" b="1" dirty="0" smtClean="0"/>
          </a:p>
          <a:p>
            <a:r>
              <a:rPr lang="en-US" dirty="0" smtClean="0"/>
              <a:t>Appraisal Dimensions </a:t>
            </a:r>
            <a:r>
              <a:rPr lang="en-US" sz="2000" dirty="0" smtClean="0"/>
              <a:t>(</a:t>
            </a:r>
            <a:r>
              <a:rPr lang="en-US" sz="2000" dirty="0" err="1" smtClean="0"/>
              <a:t>Siemer</a:t>
            </a:r>
            <a:r>
              <a:rPr lang="en-US" sz="2000" dirty="0" smtClean="0"/>
              <a:t>, </a:t>
            </a:r>
            <a:r>
              <a:rPr lang="en-US" sz="2000" dirty="0" err="1" smtClean="0"/>
              <a:t>Mauss</a:t>
            </a:r>
            <a:r>
              <a:rPr lang="en-US" sz="2000" dirty="0" smtClean="0"/>
              <a:t>, &amp; Gross, 2007)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Serial subtraction task, rate appraisal dimensions as well as experience of several emotions during task</a:t>
            </a:r>
          </a:p>
          <a:p>
            <a:pPr lvl="1"/>
            <a:r>
              <a:rPr lang="en-US" b="1" dirty="0" smtClean="0"/>
              <a:t>Results</a:t>
            </a:r>
            <a:r>
              <a:rPr lang="en-US" dirty="0" smtClean="0"/>
              <a:t>: Different emotions were associated with different profiles of appraisal dimensions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510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Appraisals </a:t>
            </a:r>
            <a:r>
              <a:rPr lang="en-US" i="1" dirty="0" smtClean="0"/>
              <a:t>Cause</a:t>
            </a:r>
            <a:r>
              <a:rPr lang="en-US" dirty="0" smtClean="0"/>
              <a:t> Emotions?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37700"/>
            <a:ext cx="7886700" cy="4351338"/>
          </a:xfrm>
        </p:spPr>
        <p:txBody>
          <a:bodyPr/>
          <a:lstStyle/>
          <a:p>
            <a:r>
              <a:rPr lang="en-US" dirty="0" err="1" smtClean="0"/>
              <a:t>Tomaka</a:t>
            </a:r>
            <a:r>
              <a:rPr lang="en-US" dirty="0" smtClean="0"/>
              <a:t>, </a:t>
            </a:r>
            <a:r>
              <a:rPr lang="en-US" dirty="0" err="1" smtClean="0"/>
              <a:t>Blascovich</a:t>
            </a:r>
            <a:r>
              <a:rPr lang="en-US" dirty="0" smtClean="0"/>
              <a:t>, </a:t>
            </a:r>
            <a:r>
              <a:rPr lang="en-US" dirty="0" err="1" smtClean="0"/>
              <a:t>Kibler</a:t>
            </a:r>
            <a:r>
              <a:rPr lang="en-US" dirty="0" smtClean="0"/>
              <a:t>, &amp; Ernst (1997)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challenge vs. threat appraisals predict experience, physiology during same stressful task?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University undergraduates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Serial subtraction task </a:t>
            </a:r>
            <a:r>
              <a:rPr lang="en-US" sz="2000" dirty="0" smtClean="0"/>
              <a:t>(e.g., 1783 -13, -13, etc.)</a:t>
            </a:r>
          </a:p>
          <a:p>
            <a:pPr lvl="2"/>
            <a:r>
              <a:rPr lang="en-US" u="sng" dirty="0" smtClean="0"/>
              <a:t>Threat Appraisal</a:t>
            </a:r>
            <a:r>
              <a:rPr lang="en-US" dirty="0" smtClean="0"/>
              <a:t>: Instructions emphasize importance of doing task as quickly, accurately as possible; performance scored</a:t>
            </a:r>
          </a:p>
          <a:p>
            <a:pPr lvl="2"/>
            <a:r>
              <a:rPr lang="en-US" u="sng" dirty="0" smtClean="0"/>
              <a:t>Challenge Appraisal</a:t>
            </a:r>
            <a:r>
              <a:rPr lang="en-US" dirty="0" smtClean="0"/>
              <a:t>: Think of this as a challenge, yourself as someone capable of meeting that challenge</a:t>
            </a:r>
            <a:endParaRPr lang="en-US" u="sng" dirty="0" smtClean="0"/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Perceived difficulty, ability to cope, measures of cardiac and vascular activity</a:t>
            </a:r>
          </a:p>
        </p:txBody>
      </p:sp>
    </p:spTree>
    <p:extLst>
      <p:ext uri="{BB962C8B-B14F-4D97-AF65-F5344CB8AC3E}">
        <p14:creationId xmlns:p14="http://schemas.microsoft.com/office/powerpoint/2010/main" val="43517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065" y="5026025"/>
            <a:ext cx="8139480" cy="1673714"/>
          </a:xfrm>
        </p:spPr>
        <p:txBody>
          <a:bodyPr>
            <a:normAutofit fontScale="85000" lnSpcReduction="10000"/>
          </a:bodyPr>
          <a:lstStyle/>
          <a:p>
            <a:r>
              <a:rPr lang="en-US" sz="2400" b="1" dirty="0" smtClean="0"/>
              <a:t>Threat</a:t>
            </a:r>
            <a:r>
              <a:rPr lang="en-US" sz="2400" dirty="0" smtClean="0"/>
              <a:t>: Threat posed by situation perceived as exceeding ability to cope; increased cardiac activity + vascular constriction.</a:t>
            </a:r>
          </a:p>
          <a:p>
            <a:r>
              <a:rPr lang="en-US" sz="2400" b="1" dirty="0" smtClean="0"/>
              <a:t>Challenge</a:t>
            </a:r>
            <a:r>
              <a:rPr lang="en-US" sz="2400" dirty="0" smtClean="0"/>
              <a:t>: Coping resources are perceived as adequate for situation; increased cardiac activity + </a:t>
            </a:r>
            <a:r>
              <a:rPr lang="en-US" sz="2400" i="1" dirty="0" smtClean="0"/>
              <a:t>reduced </a:t>
            </a:r>
            <a:r>
              <a:rPr lang="en-US" sz="2400" dirty="0" smtClean="0"/>
              <a:t>vascular resistance.</a:t>
            </a:r>
            <a:endParaRPr lang="en-US" sz="2400" b="1" dirty="0" smtClean="0"/>
          </a:p>
        </p:txBody>
      </p:sp>
      <p:pic>
        <p:nvPicPr>
          <p:cNvPr id="2050" name="Picture 2" descr="Q:\Potter\Signed\Kalat, Emotion\Ancillaries\Final Cleanedup files to Editorial\PPT\art for ppts\kal35510_ch04\kal35510_04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87" y="1397001"/>
            <a:ext cx="5488441" cy="342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03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Challenge Profile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10904" cy="4351338"/>
          </a:xfrm>
        </p:spPr>
        <p:txBody>
          <a:bodyPr/>
          <a:lstStyle/>
          <a:p>
            <a:r>
              <a:rPr lang="en-US" dirty="0" smtClean="0"/>
              <a:t>Predict higher exam performance </a:t>
            </a:r>
            <a:r>
              <a:rPr lang="en-US" sz="2000" dirty="0" smtClean="0"/>
              <a:t>(Skinner &amp; Brewer, 2002)</a:t>
            </a:r>
          </a:p>
          <a:p>
            <a:r>
              <a:rPr lang="en-US" dirty="0" smtClean="0"/>
              <a:t>Predict better academic outcomes </a:t>
            </a:r>
            <a:r>
              <a:rPr lang="en-US" sz="2000" dirty="0" smtClean="0"/>
              <a:t>(</a:t>
            </a:r>
            <a:r>
              <a:rPr lang="en-US" sz="2000" dirty="0" err="1" smtClean="0"/>
              <a:t>Seery</a:t>
            </a:r>
            <a:r>
              <a:rPr lang="en-US" sz="2000" dirty="0" smtClean="0"/>
              <a:t>, </a:t>
            </a:r>
            <a:r>
              <a:rPr lang="en-US" sz="2000" dirty="0" err="1" smtClean="0"/>
              <a:t>Weisbuch</a:t>
            </a:r>
            <a:r>
              <a:rPr lang="en-US" sz="2000" dirty="0" smtClean="0"/>
              <a:t>, </a:t>
            </a:r>
            <a:r>
              <a:rPr lang="en-US" sz="2000" dirty="0" err="1" smtClean="0"/>
              <a:t>Hetenyi</a:t>
            </a:r>
            <a:r>
              <a:rPr lang="en-US" sz="2000" dirty="0" smtClean="0"/>
              <a:t>, &amp; </a:t>
            </a:r>
            <a:r>
              <a:rPr lang="en-US" sz="2000" dirty="0" err="1" smtClean="0"/>
              <a:t>Blascovich</a:t>
            </a:r>
            <a:r>
              <a:rPr lang="en-US" sz="2000" dirty="0" smtClean="0"/>
              <a:t>, 2010)</a:t>
            </a:r>
          </a:p>
          <a:p>
            <a:r>
              <a:rPr lang="en-US" dirty="0" smtClean="0"/>
              <a:t>Predict better performance on motor task </a:t>
            </a:r>
            <a:r>
              <a:rPr lang="en-US" sz="2000" dirty="0" smtClean="0"/>
              <a:t>(Moore, Vine, Wilson, &amp; Freeman, 2012)</a:t>
            </a:r>
          </a:p>
          <a:p>
            <a:r>
              <a:rPr lang="en-US" dirty="0" smtClean="0"/>
              <a:t>High-power roles linked to challenge profile, low-power roles to threat profile </a:t>
            </a:r>
            <a:r>
              <a:rPr lang="en-US" sz="2000" dirty="0" smtClean="0"/>
              <a:t>(</a:t>
            </a:r>
            <a:r>
              <a:rPr lang="en-US" sz="2000" dirty="0" err="1" smtClean="0"/>
              <a:t>Scheepers</a:t>
            </a:r>
            <a:r>
              <a:rPr lang="en-US" sz="2000" dirty="0" smtClean="0"/>
              <a:t>, de Wit, &amp; </a:t>
            </a:r>
            <a:r>
              <a:rPr lang="en-US" sz="2000" dirty="0" err="1" smtClean="0"/>
              <a:t>Sassenberg</a:t>
            </a:r>
            <a:r>
              <a:rPr lang="en-US" sz="2000" dirty="0" smtClean="0"/>
              <a:t>, 2012)</a:t>
            </a:r>
          </a:p>
          <a:p>
            <a:r>
              <a:rPr lang="en-US" b="1" dirty="0" smtClean="0"/>
              <a:t>Implication</a:t>
            </a:r>
            <a:r>
              <a:rPr lang="en-US" dirty="0" smtClean="0"/>
              <a:t>: Control appraisals can be manipulated, influence how we respond to difficult situations.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0125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Universals &amp; Cultural Differences in Emotional Appraisals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7828"/>
            <a:ext cx="8229600" cy="4619171"/>
          </a:xfrm>
        </p:spPr>
        <p:txBody>
          <a:bodyPr/>
          <a:lstStyle/>
          <a:p>
            <a:r>
              <a:rPr lang="en-US" dirty="0" smtClean="0"/>
              <a:t>Scherer (1997)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people around the world associate specific emotions with similar appraisal profiles?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University students in 37 countries, 5 continents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Describe situation in which you felt {joy, anger, fear, sadness, disgust, shame, guilt}.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 Rate several appraisal dimensions for target situation.</a:t>
            </a:r>
          </a:p>
        </p:txBody>
      </p:sp>
    </p:spTree>
    <p:extLst>
      <p:ext uri="{BB962C8B-B14F-4D97-AF65-F5344CB8AC3E}">
        <p14:creationId xmlns:p14="http://schemas.microsoft.com/office/powerpoint/2010/main" val="55875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Results: Joy</a:t>
            </a:r>
            <a:endParaRPr lang="en-US" dirty="0"/>
          </a:p>
        </p:txBody>
      </p:sp>
      <p:pic>
        <p:nvPicPr>
          <p:cNvPr id="3074" name="Picture 2" descr="Q:\Potter\Signed\Kalat, Emotion\Ancillaries\Final Cleanedup files to Editorial\PPT\art for ppts\kal35510_ch04\kal35510_040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00" b="48557"/>
          <a:stretch/>
        </p:blipFill>
        <p:spPr bwMode="auto">
          <a:xfrm>
            <a:off x="2190426" y="1507563"/>
            <a:ext cx="4227628" cy="429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04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Fear and 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424973"/>
            <a:ext cx="3908182" cy="2025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Fear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95848" y="4424973"/>
            <a:ext cx="3908182" cy="199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Anger</a:t>
            </a:r>
            <a:endParaRPr lang="en-US" sz="2400" dirty="0" smtClean="0"/>
          </a:p>
        </p:txBody>
      </p:sp>
      <p:pic>
        <p:nvPicPr>
          <p:cNvPr id="6" name="Picture 3" descr="Q:\Potter\Signed\Kalat, Emotion\Ancillaries\Final Cleanedup files to Editorial\PPT\art for ppts\kal35510_ch04\kal35510_0404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4663678" y="1524000"/>
            <a:ext cx="2478842" cy="275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Q:\Potter\Signed\Kalat, Emotion\Ancillaries\Final Cleanedup files to Editorial\PPT\art for ppts\kal35510_ch04\kal35510_0404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2" r="46711" b="1"/>
          <a:stretch/>
        </p:blipFill>
        <p:spPr bwMode="auto">
          <a:xfrm>
            <a:off x="457200" y="1524000"/>
            <a:ext cx="2790825" cy="281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38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Sadness and Disgust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424973"/>
            <a:ext cx="3908182" cy="2025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smtClean="0"/>
              <a:t>Sadness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95848" y="4632007"/>
            <a:ext cx="3908182" cy="199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Disgust</a:t>
            </a:r>
            <a:endParaRPr lang="en-US" sz="2400" dirty="0" smtClean="0"/>
          </a:p>
        </p:txBody>
      </p:sp>
      <p:pic>
        <p:nvPicPr>
          <p:cNvPr id="6" name="Picture 3" descr="Q:\Potter\Signed\Kalat, Emotion\Ancillaries\Final Cleanedup files to Editorial\PPT\art for ppts\kal35510_ch04\kal35510_0404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38023" y="2145159"/>
            <a:ext cx="3679144" cy="204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Q:\Potter\Signed\Kalat, Emotion\Ancillaries\Final Cleanedup files to Editorial\PPT\art for ppts\kal35510_ch04\kal35510_0404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3" t="607" b="47582"/>
          <a:stretch/>
        </p:blipFill>
        <p:spPr bwMode="auto">
          <a:xfrm>
            <a:off x="4278701" y="1767007"/>
            <a:ext cx="2696444" cy="288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66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Guilt and Shame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424973"/>
            <a:ext cx="3908182" cy="2025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Guilt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95848" y="4424973"/>
            <a:ext cx="3908182" cy="199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Shame</a:t>
            </a:r>
            <a:endParaRPr lang="en-US" sz="2400" dirty="0" smtClean="0"/>
          </a:p>
        </p:txBody>
      </p:sp>
      <p:pic>
        <p:nvPicPr>
          <p:cNvPr id="6" name="Picture 3" descr="Q:\Potter\Signed\Kalat, Emotion\Ancillaries\Final Cleanedup files to Editorial\PPT\art for ppts\kal35510_ch04\kal35510_0404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9" b="48243"/>
          <a:stretch/>
        </p:blipFill>
        <p:spPr bwMode="auto">
          <a:xfrm>
            <a:off x="4320755" y="1800271"/>
            <a:ext cx="2450979" cy="270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Q:\Potter\Signed\Kalat, Emotion\Ancillaries\Final Cleanedup files to Editorial\PPT\art for ppts\kal35510_ch04\kal35510_0404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415" b="-1"/>
          <a:stretch/>
        </p:blipFill>
        <p:spPr bwMode="auto">
          <a:xfrm>
            <a:off x="164276" y="1524000"/>
            <a:ext cx="2618581" cy="275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9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1874"/>
          </a:xfrm>
        </p:spPr>
        <p:txBody>
          <a:bodyPr/>
          <a:lstStyle/>
          <a:p>
            <a:r>
              <a:rPr lang="en-US" dirty="0" smtClean="0"/>
              <a:t>Results: All Emotions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5254625"/>
            <a:ext cx="7600950" cy="1198929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Across regions of the world, appraisal profile similarities were much greater than differences for each emotion</a:t>
            </a:r>
          </a:p>
          <a:p>
            <a:r>
              <a:rPr lang="en-US" sz="2400" dirty="0" smtClean="0"/>
              <a:t>Roles of fairness, morality differed significantly across regions</a:t>
            </a:r>
          </a:p>
        </p:txBody>
      </p:sp>
      <p:pic>
        <p:nvPicPr>
          <p:cNvPr id="7170" name="Picture 2" descr="Q:\Potter\Signed\Kalat, Emotion\Ancillaries\Final Cleanedup files to Editorial\PPT\art for ppts\kal35510_ch04\kal35510_040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3" y="1523450"/>
            <a:ext cx="3473904" cy="369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Q:\Potter\Signed\Kalat, Emotion\Ancillaries\Final Cleanedup files to Editorial\PPT\art for ppts\kal35510_ch04\kal35510_0404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94" y="1562747"/>
            <a:ext cx="3286805" cy="365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0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x-none" sz="4000" dirty="0" smtClean="0">
                <a:ea typeface="ＭＳ Ｐゴシック" charset="-128"/>
              </a:rPr>
              <a:t>James-Lange Theory, Revised (1894)</a:t>
            </a:r>
            <a:endParaRPr lang="en-US" altLang="x-none" sz="4000" dirty="0">
              <a:ea typeface="ＭＳ Ｐゴシック" charset="-128"/>
            </a:endParaRPr>
          </a:p>
        </p:txBody>
      </p:sp>
      <p:sp>
        <p:nvSpPr>
          <p:cNvPr id="20483" name="AutoShape 5"/>
          <p:cNvSpPr>
            <a:spLocks noChangeAspect="1" noChangeArrowheads="1"/>
          </p:cNvSpPr>
          <p:nvPr/>
        </p:nvSpPr>
        <p:spPr bwMode="auto">
          <a:xfrm>
            <a:off x="568038" y="2862269"/>
            <a:ext cx="1524000" cy="11430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/>
            <a:r>
              <a:rPr lang="en-US" altLang="x-none" b="1" dirty="0">
                <a:solidFill>
                  <a:schemeClr val="bg1"/>
                </a:solidFill>
                <a:latin typeface="+mn-lt"/>
              </a:rPr>
              <a:t>Eliciting</a:t>
            </a:r>
          </a:p>
          <a:p>
            <a:pPr algn="ctr"/>
            <a:r>
              <a:rPr lang="en-US" altLang="x-none" b="1" dirty="0">
                <a:solidFill>
                  <a:schemeClr val="bg1"/>
                </a:solidFill>
                <a:latin typeface="+mn-lt"/>
              </a:rPr>
              <a:t>Event</a:t>
            </a:r>
          </a:p>
        </p:txBody>
      </p:sp>
      <p:sp>
        <p:nvSpPr>
          <p:cNvPr id="20484" name="AutoShape 11"/>
          <p:cNvSpPr>
            <a:spLocks noChangeAspect="1" noChangeArrowheads="1"/>
          </p:cNvSpPr>
          <p:nvPr/>
        </p:nvSpPr>
        <p:spPr bwMode="auto">
          <a:xfrm>
            <a:off x="4710545" y="2500935"/>
            <a:ext cx="1870584" cy="18288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/>
            <a:r>
              <a:rPr lang="en-US" altLang="x-none" b="1" dirty="0">
                <a:solidFill>
                  <a:schemeClr val="bg1"/>
                </a:solidFill>
                <a:latin typeface="+mn-lt"/>
              </a:rPr>
              <a:t>Physiological</a:t>
            </a:r>
          </a:p>
          <a:p>
            <a:pPr algn="ctr"/>
            <a:r>
              <a:rPr lang="en-US" altLang="x-none" b="1" dirty="0" smtClean="0">
                <a:solidFill>
                  <a:schemeClr val="bg1"/>
                </a:solidFill>
                <a:latin typeface="+mn-lt"/>
              </a:rPr>
              <a:t>Changes</a:t>
            </a:r>
          </a:p>
          <a:p>
            <a:pPr algn="ctr"/>
            <a:r>
              <a:rPr lang="en-US" altLang="x-none" b="1" dirty="0" smtClean="0">
                <a:solidFill>
                  <a:schemeClr val="bg1"/>
                </a:solidFill>
                <a:latin typeface="+mn-lt"/>
              </a:rPr>
              <a:t>&amp;</a:t>
            </a:r>
          </a:p>
          <a:p>
            <a:pPr algn="ctr"/>
            <a:r>
              <a:rPr lang="en-US" altLang="x-none" b="1" dirty="0" smtClean="0">
                <a:solidFill>
                  <a:schemeClr val="bg1"/>
                </a:solidFill>
                <a:latin typeface="+mn-lt"/>
              </a:rPr>
              <a:t>Behaviors</a:t>
            </a:r>
          </a:p>
        </p:txBody>
      </p:sp>
      <p:sp>
        <p:nvSpPr>
          <p:cNvPr id="20486" name="AutoShape 11"/>
          <p:cNvSpPr>
            <a:spLocks noChangeAspect="1" noChangeArrowheads="1"/>
          </p:cNvSpPr>
          <p:nvPr/>
        </p:nvSpPr>
        <p:spPr bwMode="auto">
          <a:xfrm>
            <a:off x="7142016" y="2847521"/>
            <a:ext cx="1524000" cy="11430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/>
            <a:r>
              <a:rPr lang="en-US" altLang="x-none" b="1" dirty="0">
                <a:solidFill>
                  <a:schemeClr val="bg1"/>
                </a:solidFill>
                <a:latin typeface="+mn-lt"/>
              </a:rPr>
              <a:t>Feeling</a:t>
            </a:r>
          </a:p>
        </p:txBody>
      </p:sp>
      <p:cxnSp>
        <p:nvCxnSpPr>
          <p:cNvPr id="20487" name="Straight Arrow Connector 10"/>
          <p:cNvCxnSpPr>
            <a:cxnSpLocks noChangeShapeType="1"/>
            <a:stCxn id="20483" idx="3"/>
          </p:cNvCxnSpPr>
          <p:nvPr/>
        </p:nvCxnSpPr>
        <p:spPr bwMode="auto">
          <a:xfrm>
            <a:off x="2092038" y="3433769"/>
            <a:ext cx="548640" cy="0"/>
          </a:xfrm>
          <a:prstGeom prst="straightConnector1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Box 10"/>
          <p:cNvSpPr txBox="1">
            <a:spLocks noChangeArrowheads="1"/>
          </p:cNvSpPr>
          <p:nvPr/>
        </p:nvSpPr>
        <p:spPr bwMode="auto">
          <a:xfrm>
            <a:off x="457200" y="4842612"/>
            <a:ext cx="837708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US" altLang="x-none" dirty="0" smtClean="0">
                <a:latin typeface="+mn-lt"/>
              </a:rPr>
              <a:t>You only run from the bear if you interpret the bear as a threat.</a:t>
            </a:r>
            <a:endParaRPr lang="en-US" altLang="x-none" dirty="0">
              <a:latin typeface="+mn-lt"/>
            </a:endParaRPr>
          </a:p>
          <a:p>
            <a:pPr marL="342900" indent="-342900">
              <a:spcBef>
                <a:spcPts val="1200"/>
              </a:spcBef>
              <a:buFont typeface="Arial" charset="0"/>
              <a:buChar char="•"/>
            </a:pPr>
            <a:r>
              <a:rPr lang="en-US" altLang="x-none" b="1" dirty="0" smtClean="0">
                <a:latin typeface="+mn-lt"/>
              </a:rPr>
              <a:t>Appraisal</a:t>
            </a:r>
            <a:r>
              <a:rPr lang="en-US" altLang="x-none" dirty="0" smtClean="0">
                <a:latin typeface="+mn-lt"/>
              </a:rPr>
              <a:t>: Subjective interpretation of what a stimulus means for our goals, concerns, and well-being</a:t>
            </a:r>
            <a:endParaRPr lang="en-US" altLang="x-none" b="1" u="sng" dirty="0">
              <a:latin typeface="+mn-lt"/>
            </a:endParaRPr>
          </a:p>
        </p:txBody>
      </p:sp>
      <p:cxnSp>
        <p:nvCxnSpPr>
          <p:cNvPr id="20492" name="Straight Arrow Connector 20"/>
          <p:cNvCxnSpPr>
            <a:cxnSpLocks noChangeShapeType="1"/>
          </p:cNvCxnSpPr>
          <p:nvPr/>
        </p:nvCxnSpPr>
        <p:spPr bwMode="auto">
          <a:xfrm>
            <a:off x="6598336" y="3415335"/>
            <a:ext cx="548640" cy="3686"/>
          </a:xfrm>
          <a:prstGeom prst="straightConnector1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AutoShape 11"/>
          <p:cNvSpPr>
            <a:spLocks noChangeAspect="1" noChangeArrowheads="1"/>
          </p:cNvSpPr>
          <p:nvPr/>
        </p:nvSpPr>
        <p:spPr bwMode="auto">
          <a:xfrm>
            <a:off x="2666198" y="2862269"/>
            <a:ext cx="1524000" cy="1143000"/>
          </a:xfrm>
          <a:prstGeom prst="roundRect">
            <a:avLst>
              <a:gd name="adj" fmla="val 16667"/>
            </a:avLst>
          </a:prstGeom>
          <a:solidFill>
            <a:srgbClr val="FF770A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/>
            <a:r>
              <a:rPr lang="en-US" altLang="x-none" b="1" dirty="0" smtClean="0">
                <a:latin typeface="+mn-lt"/>
              </a:rPr>
              <a:t>Appraisal</a:t>
            </a:r>
            <a:endParaRPr lang="en-US" altLang="x-none" b="1" dirty="0">
              <a:latin typeface="+mn-lt"/>
            </a:endParaRPr>
          </a:p>
        </p:txBody>
      </p:sp>
      <p:cxnSp>
        <p:nvCxnSpPr>
          <p:cNvPr id="12" name="Straight Arrow Connector 10"/>
          <p:cNvCxnSpPr>
            <a:cxnSpLocks noChangeShapeType="1"/>
          </p:cNvCxnSpPr>
          <p:nvPr/>
        </p:nvCxnSpPr>
        <p:spPr bwMode="auto">
          <a:xfrm>
            <a:off x="4181301" y="3433769"/>
            <a:ext cx="548640" cy="0"/>
          </a:xfrm>
          <a:prstGeom prst="straightConnector1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268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894" y="365126"/>
            <a:ext cx="8233997" cy="1325563"/>
          </a:xfrm>
        </p:spPr>
        <p:txBody>
          <a:bodyPr/>
          <a:lstStyle/>
          <a:p>
            <a:r>
              <a:rPr lang="en-US" dirty="0" smtClean="0"/>
              <a:t>Is Appraisal </a:t>
            </a:r>
            <a:r>
              <a:rPr lang="en-US" i="1" dirty="0" smtClean="0"/>
              <a:t>Necessary</a:t>
            </a:r>
            <a:r>
              <a:rPr lang="en-US" dirty="0" smtClean="0"/>
              <a:t> for Emotion?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4461" y="1667360"/>
            <a:ext cx="4607169" cy="4768606"/>
          </a:xfrm>
        </p:spPr>
        <p:txBody>
          <a:bodyPr>
            <a:normAutofit/>
          </a:bodyPr>
          <a:lstStyle/>
          <a:p>
            <a:r>
              <a:rPr lang="en-US" dirty="0" smtClean="0"/>
              <a:t>Moreland &amp; </a:t>
            </a:r>
            <a:r>
              <a:rPr lang="en-US" dirty="0" err="1" smtClean="0"/>
              <a:t>Zajonc</a:t>
            </a:r>
            <a:r>
              <a:rPr lang="en-US" dirty="0" smtClean="0"/>
              <a:t> (1976)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people form preference for stimuli based on </a:t>
            </a:r>
            <a:r>
              <a:rPr lang="en-US" b="1" dirty="0" smtClean="0"/>
              <a:t>mere exposure</a:t>
            </a:r>
            <a:r>
              <a:rPr lang="en-US" dirty="0" smtClean="0"/>
              <a:t> alone?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View ideograms from Chinese/Japanese, at different rates (9 to 81) in a long series 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</a:t>
            </a:r>
            <a:r>
              <a:rPr lang="en-US" dirty="0"/>
              <a:t> </a:t>
            </a:r>
            <a:r>
              <a:rPr lang="en-US" dirty="0" smtClean="0"/>
              <a:t>Intuitive liking for each </a:t>
            </a:r>
            <a:r>
              <a:rPr lang="en-US" dirty="0" err="1" smtClean="0"/>
              <a:t>idiogram</a:t>
            </a:r>
            <a:r>
              <a:rPr lang="en-US" dirty="0" smtClean="0"/>
              <a:t>, rated after seeing entire series</a:t>
            </a:r>
          </a:p>
          <a:p>
            <a:pPr lvl="1"/>
            <a:r>
              <a:rPr lang="en-US" b="1" dirty="0" smtClean="0"/>
              <a:t>Results</a:t>
            </a:r>
            <a:r>
              <a:rPr lang="en-US" dirty="0" smtClean="0"/>
              <a:t>: Ideograms seen more often were better liked.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4"/>
          <a:stretch/>
        </p:blipFill>
        <p:spPr>
          <a:xfrm>
            <a:off x="301281" y="1667360"/>
            <a:ext cx="4017793" cy="34114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2457" y="5675086"/>
            <a:ext cx="322217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KM Graphic</a:t>
            </a:r>
            <a:r>
              <a:rPr lang="en-US" sz="1300" b="1" dirty="0"/>
              <a:t> </a:t>
            </a:r>
            <a:r>
              <a:rPr lang="en-US" sz="1300" dirty="0"/>
              <a:t>/ 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9266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Mere Exposure Effect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People consistently form preferences for novel stimuli, simply as a result of seeing them many times.</a:t>
            </a:r>
          </a:p>
          <a:p>
            <a:r>
              <a:rPr lang="en-US" dirty="0" smtClean="0"/>
              <a:t>Mere exposure effect has been replicated with Turkish words, random tone sequences, geometric shapes, even people. </a:t>
            </a:r>
          </a:p>
          <a:p>
            <a:r>
              <a:rPr lang="en-US" b="1" dirty="0" smtClean="0"/>
              <a:t>Questions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Is preference an emotion? </a:t>
            </a:r>
          </a:p>
          <a:p>
            <a:pPr lvl="1"/>
            <a:r>
              <a:rPr lang="en-US" dirty="0" smtClean="0"/>
              <a:t>Is the mere exposure effect appraisal-free?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04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What Elicits Anger?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Core Relational Theme Approach</a:t>
            </a:r>
          </a:p>
          <a:p>
            <a:r>
              <a:rPr lang="en-US" dirty="0" smtClean="0"/>
              <a:t>Appraisal Dimension Approach</a:t>
            </a:r>
          </a:p>
          <a:p>
            <a:r>
              <a:rPr lang="en-US" dirty="0" smtClean="0"/>
              <a:t>No-Appraisal Approach: The Cognitive </a:t>
            </a:r>
            <a:r>
              <a:rPr lang="en-US" dirty="0" err="1" smtClean="0"/>
              <a:t>Neoassociationistic</a:t>
            </a:r>
            <a:r>
              <a:rPr lang="en-US" dirty="0" smtClean="0"/>
              <a:t> Model of Anger Generation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42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523" y="4424973"/>
            <a:ext cx="4220309" cy="202540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b="1" dirty="0" smtClean="0"/>
              <a:t>Core Relational Theme</a:t>
            </a:r>
            <a:r>
              <a:rPr lang="en-US" sz="2400" dirty="0" smtClean="0"/>
              <a:t>: 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“A demeaning offense against me and mine” (Lazarus, 1991)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Another person blamed for one’s insult, harm 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895848" y="4424973"/>
            <a:ext cx="3908182" cy="19902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 smtClean="0"/>
              <a:t>Appraisal Dimensions</a:t>
            </a:r>
            <a:r>
              <a:rPr lang="en-US" sz="2400" dirty="0" smtClean="0"/>
              <a:t>: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Situation perceived as unexpected, unpleasant, unfair, goal discrepant, and caused by another person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423" y="908402"/>
            <a:ext cx="4862818" cy="32415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03886" y="3773714"/>
            <a:ext cx="16401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/>
              <a:t>wernimages</a:t>
            </a:r>
            <a:r>
              <a:rPr lang="en-US" sz="1300" b="1" dirty="0"/>
              <a:t> / </a:t>
            </a:r>
            <a:r>
              <a:rPr lang="en-US" sz="1300" dirty="0"/>
              <a:t>Shutterstock.com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60980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973" y="356334"/>
            <a:ext cx="8216412" cy="1463674"/>
          </a:xfrm>
        </p:spPr>
        <p:txBody>
          <a:bodyPr>
            <a:normAutofit/>
          </a:bodyPr>
          <a:lstStyle/>
          <a:p>
            <a:r>
              <a:rPr lang="en-US" dirty="0" smtClean="0"/>
              <a:t>The Cognitive </a:t>
            </a:r>
            <a:r>
              <a:rPr lang="en-US" dirty="0" err="1" smtClean="0"/>
              <a:t>Neoassociationistic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7973" y="4775199"/>
            <a:ext cx="8394770" cy="18190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People are more likely to riot, commit violent crime when temperatures are high.</a:t>
            </a:r>
          </a:p>
          <a:p>
            <a:r>
              <a:rPr lang="en-US" sz="2400" dirty="0" smtClean="0"/>
              <a:t>Aggression toward a confederate increased by physical pain, unpleasant noise, cigarette smoke</a:t>
            </a:r>
          </a:p>
          <a:p>
            <a:r>
              <a:rPr lang="en-US" sz="2400" dirty="0" smtClean="0"/>
              <a:t>Fear still more likely than anger </a:t>
            </a:r>
            <a:r>
              <a:rPr lang="en-US" sz="2400" u="sng" dirty="0" smtClean="0"/>
              <a:t>if control is appraised as low.</a:t>
            </a:r>
          </a:p>
          <a:p>
            <a:endParaRPr lang="en-US" sz="2400" dirty="0"/>
          </a:p>
        </p:txBody>
      </p:sp>
      <p:pic>
        <p:nvPicPr>
          <p:cNvPr id="8194" name="Picture 2" descr="Q:\Potter\Signed\Kalat, Emotion\Ancillaries\Final Cleanedup files to Editorial\PPT\art for ppts\kal35510_ch04\kal35510_04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226" y="1496105"/>
            <a:ext cx="3863260" cy="31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38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Appraisal?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2063" y="1690688"/>
            <a:ext cx="5352660" cy="493871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Subjective interpretation of what a stimulus means for our goals, concerns, and well-being</a:t>
            </a:r>
          </a:p>
          <a:p>
            <a:r>
              <a:rPr lang="en-US" sz="2400" u="sng" dirty="0" smtClean="0"/>
              <a:t>Magda Arnold (1960)</a:t>
            </a:r>
            <a:r>
              <a:rPr lang="en-US" sz="2400" dirty="0" smtClean="0"/>
              <a:t>: Appraisal is the defining feature of emotion, and cause of emotional behavior.</a:t>
            </a:r>
          </a:p>
          <a:p>
            <a:r>
              <a:rPr lang="en-US" sz="2400" u="sng" dirty="0" smtClean="0"/>
              <a:t>Richard Lazarus (1991b)</a:t>
            </a:r>
            <a:r>
              <a:rPr lang="en-US" sz="2400" dirty="0" smtClean="0"/>
              <a:t>: Appraisals are the cause of emotions but are not </a:t>
            </a:r>
            <a:r>
              <a:rPr lang="en-US" sz="2400" i="1" dirty="0" smtClean="0"/>
              <a:t>the</a:t>
            </a:r>
            <a:r>
              <a:rPr lang="en-US" sz="2400" dirty="0" smtClean="0"/>
              <a:t> emotions, which also include physiological, motivational, behavioral elements.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550" y="1690688"/>
            <a:ext cx="1823613" cy="2160343"/>
          </a:xfrm>
          <a:prstGeom prst="rect">
            <a:avLst/>
          </a:prstGeom>
        </p:spPr>
      </p:pic>
      <p:pic>
        <p:nvPicPr>
          <p:cNvPr id="1026" name="Picture 2" descr="Q:\Potter\Signed\Kalat, Emotion\Ancillaries\Final Cleanedup files to Editorial\PPT\art for ppts\kal35510_ch04\kal35510_0401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876" y="4064907"/>
            <a:ext cx="1792287" cy="232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59200" y="6052457"/>
            <a:ext cx="458651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/>
              <a:t>Courtesy </a:t>
            </a:r>
            <a:r>
              <a:rPr lang="en-US" sz="1300" dirty="0"/>
              <a:t>of the Archives of the History of American Psychology.</a:t>
            </a:r>
          </a:p>
          <a:p>
            <a:r>
              <a:rPr lang="en-US" sz="1300" dirty="0" smtClean="0"/>
              <a:t>Saxon </a:t>
            </a:r>
            <a:r>
              <a:rPr lang="en-US" sz="1300" dirty="0"/>
              <a:t>Donnelley Photo/UC Berkeley Digital Gallery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72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1230" y="1210163"/>
            <a:ext cx="3064119" cy="3819037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Appraisals, and thus emotions, are about “ongoing relationships with the environment” (Lazarus, 1991a, p. 5).</a:t>
            </a:r>
          </a:p>
          <a:p>
            <a:r>
              <a:rPr lang="en-US" sz="2400" dirty="0" smtClean="0"/>
              <a:t>It’s not always possible to describe an emotion as “right” or “wrong,” as appraisals are inherently subjective. </a:t>
            </a: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9405" y="4273061"/>
            <a:ext cx="4381195" cy="20398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 smtClean="0"/>
              <a:t>This bear is ignoring you for now.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/>
              <a:t>I</a:t>
            </a:r>
            <a:r>
              <a:rPr lang="en-US" sz="2400" i="1" dirty="0" smtClean="0"/>
              <a:t>f it began running toward you, the relationship has changed; you may then appraise the situation as dangerous, and feel fear.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06" y="1157408"/>
            <a:ext cx="4381195" cy="29222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08914" y="6178339"/>
            <a:ext cx="26225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Thorsten </a:t>
            </a:r>
            <a:r>
              <a:rPr lang="en-US" sz="1300" dirty="0" err="1"/>
              <a:t>Milse</a:t>
            </a:r>
            <a:r>
              <a:rPr lang="en-US" sz="1300" dirty="0"/>
              <a:t> / </a:t>
            </a:r>
            <a:r>
              <a:rPr lang="en-US" sz="1300" dirty="0" err="1"/>
              <a:t>robertharding</a:t>
            </a:r>
            <a:r>
              <a:rPr lang="en-US" sz="1300" dirty="0"/>
              <a:t> / Getty Images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457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Speed of Appraisals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Cells in the prefrontal cortex respond differently to pleasant vs. unpleasant visual stimuli within 120ms </a:t>
            </a:r>
            <a:r>
              <a:rPr lang="en-US" sz="2000" dirty="0" smtClean="0"/>
              <a:t>(Kawasaki et al., 2001).</a:t>
            </a:r>
          </a:p>
          <a:p>
            <a:r>
              <a:rPr lang="en-US" dirty="0" smtClean="0"/>
              <a:t>People subtly mimic happy and angry expressions within ½ second of seeing the photo </a:t>
            </a:r>
            <a:r>
              <a:rPr lang="en-US" sz="2000" dirty="0" smtClean="0"/>
              <a:t>(Cannon, Hayes, &amp; Tipper, 2009; </a:t>
            </a:r>
            <a:r>
              <a:rPr lang="en-US" sz="2000" dirty="0" err="1" smtClean="0"/>
              <a:t>Dimberg</a:t>
            </a:r>
            <a:r>
              <a:rPr lang="en-US" sz="2000" dirty="0" smtClean="0"/>
              <a:t> &amp; Thunberg, 1998).</a:t>
            </a:r>
          </a:p>
          <a:p>
            <a:r>
              <a:rPr lang="en-US" dirty="0" smtClean="0"/>
              <a:t>Photos of fearful expressions can evoke sweating, trembling, even when presented too briefly for conscious detection </a:t>
            </a:r>
            <a:r>
              <a:rPr lang="en-US" sz="2000" dirty="0" smtClean="0"/>
              <a:t>(Kubota et al., 2000; </a:t>
            </a:r>
            <a:r>
              <a:rPr lang="en-US" sz="2000" dirty="0" err="1" smtClean="0"/>
              <a:t>Vuilleumeier</a:t>
            </a:r>
            <a:r>
              <a:rPr lang="en-US" sz="2000" dirty="0" smtClean="0"/>
              <a:t>, </a:t>
            </a:r>
            <a:r>
              <a:rPr lang="en-US" sz="2000" dirty="0" err="1" smtClean="0"/>
              <a:t>Armony</a:t>
            </a:r>
            <a:r>
              <a:rPr lang="en-US" sz="2000" dirty="0" smtClean="0"/>
              <a:t>, Driver, &amp; Dolan, 2001).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420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Content of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02532"/>
            <a:ext cx="7886700" cy="4351338"/>
          </a:xfrm>
        </p:spPr>
        <p:txBody>
          <a:bodyPr>
            <a:normAutofit/>
          </a:bodyPr>
          <a:lstStyle/>
          <a:p>
            <a:r>
              <a:rPr lang="en-US" b="1" dirty="0" smtClean="0"/>
              <a:t>Option 1: Core Relational Themes </a:t>
            </a:r>
            <a:r>
              <a:rPr lang="en-US" dirty="0" smtClean="0"/>
              <a:t>(Lazarus, 1991a)</a:t>
            </a:r>
          </a:p>
          <a:p>
            <a:pPr lvl="1"/>
            <a:r>
              <a:rPr lang="en-US" dirty="0" smtClean="0"/>
              <a:t>A basic, prototypical kind of problem or benefit that people can encounter in their transactions with the environment</a:t>
            </a:r>
          </a:p>
          <a:p>
            <a:pPr lvl="1"/>
            <a:r>
              <a:rPr lang="en-US" dirty="0" smtClean="0"/>
              <a:t>Each core relational theme elicits a specific emotion</a:t>
            </a:r>
          </a:p>
          <a:p>
            <a:pPr lvl="1"/>
            <a:r>
              <a:rPr lang="en-US" dirty="0" smtClean="0"/>
              <a:t>Closely linked to basic/discrete emotion theory.</a:t>
            </a:r>
          </a:p>
          <a:p>
            <a:r>
              <a:rPr lang="en-US" b="1" dirty="0" smtClean="0"/>
              <a:t>Option 2: Appraisal Dimensions </a:t>
            </a:r>
            <a:r>
              <a:rPr lang="en-US" dirty="0" smtClean="0"/>
              <a:t>(Scherer, 2009)</a:t>
            </a:r>
          </a:p>
          <a:p>
            <a:pPr lvl="1"/>
            <a:r>
              <a:rPr lang="en-US" dirty="0" smtClean="0"/>
              <a:t>A common set of questions used to evaluate the meaning of every stimulus or situation we encounter</a:t>
            </a:r>
          </a:p>
          <a:p>
            <a:pPr lvl="1"/>
            <a:r>
              <a:rPr lang="en-US" dirty="0" smtClean="0"/>
              <a:t>Appraisal </a:t>
            </a:r>
            <a:r>
              <a:rPr lang="en-US" i="1" dirty="0" smtClean="0"/>
              <a:t>profiles</a:t>
            </a:r>
            <a:r>
              <a:rPr lang="en-US" dirty="0"/>
              <a:t> </a:t>
            </a:r>
            <a:r>
              <a:rPr lang="en-US" dirty="0" smtClean="0"/>
              <a:t>across dimensions are associated with specific emotions</a:t>
            </a:r>
          </a:p>
          <a:p>
            <a:pPr lvl="1"/>
            <a:r>
              <a:rPr lang="en-US" dirty="0" smtClean="0"/>
              <a:t>Closely linked to component process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8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Core Relational Themes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2568"/>
              </p:ext>
            </p:extLst>
          </p:nvPr>
        </p:nvGraphicFramePr>
        <p:xfrm>
          <a:off x="628650" y="1667360"/>
          <a:ext cx="7886700" cy="4831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442"/>
                <a:gridCol w="6106258"/>
              </a:tblGrid>
              <a:tr h="498584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Emotion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 Core Relational Theme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Anger</a:t>
                      </a:r>
                      <a:endParaRPr lang="en-US" sz="2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Demeaning offense against me and mine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Fear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Immediate, concrete, overwhelming physical danger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Guilt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287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Having transgressed a moral imperative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Sadness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Experiencing an irrevocable loss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Disgust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An indigestible object or idea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Happiness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Progress toward achieving a goal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Pride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Taking credit for a </a:t>
                      </a:r>
                      <a:r>
                        <a:rPr lang="en-US" sz="2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valued</a:t>
                      </a:r>
                      <a:r>
                        <a:rPr lang="en-US" sz="2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 </a:t>
                      </a:r>
                      <a:r>
                        <a:rPr lang="en-US" sz="2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object, </a:t>
                      </a: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accomplishment</a:t>
                      </a:r>
                    </a:p>
                  </a:txBody>
                  <a:tcPr marL="68580" marR="68580" marT="0" marB="0" anchor="ctr"/>
                </a:tc>
              </a:tr>
              <a:tr h="498584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Hope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Fearing the worst, but yearning for the better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03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Appraisal Dimensions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5198198"/>
              </p:ext>
            </p:extLst>
          </p:nvPr>
        </p:nvGraphicFramePr>
        <p:xfrm>
          <a:off x="246743" y="1667360"/>
          <a:ext cx="8268607" cy="4881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0073"/>
                <a:gridCol w="6088534"/>
              </a:tblGrid>
              <a:tr h="5499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dirty="0" smtClean="0"/>
                        <a:t> Dimension</a:t>
                      </a:r>
                      <a:endParaRPr 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dirty="0" smtClean="0"/>
                        <a:t> Question</a:t>
                      </a:r>
                      <a:endParaRPr lang="en-US" sz="2400" b="1" dirty="0"/>
                    </a:p>
                  </a:txBody>
                  <a:tcPr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Expectedness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Was I expecting this to happen?</a:t>
                      </a:r>
                    </a:p>
                  </a:txBody>
                  <a:tcPr marL="68580" marR="68580" marT="0" marB="0"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Pleasantness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How pleasant versus unpleasant is this for me?</a:t>
                      </a:r>
                    </a:p>
                  </a:txBody>
                  <a:tcPr marL="68580" marR="68580" marT="0" marB="0"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Responsible agent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0287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Who caused this situation—self or other?</a:t>
                      </a:r>
                    </a:p>
                  </a:txBody>
                  <a:tcPr marL="68580" marR="68580" marT="0" marB="0"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Goal conduciveness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Is this good or bad for my goals?</a:t>
                      </a:r>
                    </a:p>
                  </a:txBody>
                  <a:tcPr marL="68580" marR="68580" marT="0" marB="0"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Control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How much control do I have over this situation?</a:t>
                      </a:r>
                    </a:p>
                  </a:txBody>
                  <a:tcPr marL="68580" marR="68580" marT="0" marB="0"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Certainty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How certain am I of what the outcome will be?</a:t>
                      </a:r>
                    </a:p>
                  </a:txBody>
                  <a:tcPr marL="68580" marR="68580" marT="0" marB="0" anchor="ctr"/>
                </a:tc>
              </a:tr>
              <a:tr h="549916"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Fairness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143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" charset="0"/>
                        </a:rPr>
                        <a:t>Is this situation fair and just?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20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vs. Secondary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Primary Appraisal</a:t>
            </a:r>
            <a:r>
              <a:rPr lang="en-US" dirty="0" smtClean="0"/>
              <a:t>: The way in which some event is relevant to the individual’s needs and well-being</a:t>
            </a:r>
          </a:p>
          <a:p>
            <a:pPr lvl="1"/>
            <a:r>
              <a:rPr lang="en-US" dirty="0" smtClean="0"/>
              <a:t>Does this matter to me?</a:t>
            </a:r>
          </a:p>
          <a:p>
            <a:pPr lvl="1"/>
            <a:r>
              <a:rPr lang="en-US" dirty="0" smtClean="0"/>
              <a:t>Is this good or bad for me?</a:t>
            </a:r>
          </a:p>
          <a:p>
            <a:pPr lvl="1"/>
            <a:r>
              <a:rPr lang="en-US" dirty="0" smtClean="0"/>
              <a:t>How, specifically, might this matter for me?</a:t>
            </a:r>
          </a:p>
          <a:p>
            <a:r>
              <a:rPr lang="en-US" b="1" dirty="0" smtClean="0"/>
              <a:t>Secondary Appraisal</a:t>
            </a:r>
            <a:r>
              <a:rPr lang="en-US" dirty="0" smtClean="0"/>
              <a:t>: The individual’s appraisal of his or her ability to cope with the situation</a:t>
            </a:r>
          </a:p>
          <a:p>
            <a:pPr lvl="1"/>
            <a:r>
              <a:rPr lang="en-US" dirty="0" smtClean="0"/>
              <a:t>Who caused the situation?</a:t>
            </a:r>
          </a:p>
          <a:p>
            <a:pPr lvl="1"/>
            <a:r>
              <a:rPr lang="en-US" dirty="0" smtClean="0"/>
              <a:t>How much control does the individual have?</a:t>
            </a:r>
          </a:p>
          <a:p>
            <a:pPr lvl="1"/>
            <a:r>
              <a:rPr lang="en-US" dirty="0" smtClean="0"/>
              <a:t>To what extent can the situation be expected to change?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84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3094</TotalTime>
  <Words>1335</Words>
  <Application>Microsoft Office PowerPoint</Application>
  <PresentationFormat>On-screen Show (4:3)</PresentationFormat>
  <Paragraphs>159</Paragraphs>
  <Slides>24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Clarity</vt:lpstr>
      <vt:lpstr>Chapter 4: What Elicits Emotions?</vt:lpstr>
      <vt:lpstr>James-Lange Theory, Revised (1894)</vt:lpstr>
      <vt:lpstr>What is Appraisal?</vt:lpstr>
      <vt:lpstr>PowerPoint Presentation</vt:lpstr>
      <vt:lpstr>The Speed of Appraisals</vt:lpstr>
      <vt:lpstr>The Content of Appraisal</vt:lpstr>
      <vt:lpstr>Example Core Relational Themes</vt:lpstr>
      <vt:lpstr>Example Appraisal Dimensions</vt:lpstr>
      <vt:lpstr>Primary vs. Secondary Appraisal</vt:lpstr>
      <vt:lpstr>Do Appraisals Predict Emotions?</vt:lpstr>
      <vt:lpstr>Do Appraisals Cause Emotions?</vt:lpstr>
      <vt:lpstr>Results</vt:lpstr>
      <vt:lpstr>Advantages of Challenge Profile</vt:lpstr>
      <vt:lpstr>Universals &amp; Cultural Differences in Emotional Appraisals</vt:lpstr>
      <vt:lpstr>Results: Joy</vt:lpstr>
      <vt:lpstr>Results: Fear and Anger</vt:lpstr>
      <vt:lpstr>Results: Sadness and Disgust</vt:lpstr>
      <vt:lpstr>Results: Guilt and Shame</vt:lpstr>
      <vt:lpstr>Results: All Emotions</vt:lpstr>
      <vt:lpstr>Is Appraisal Necessary for Emotion?</vt:lpstr>
      <vt:lpstr>The Mere Exposure Effect</vt:lpstr>
      <vt:lpstr>Example: What Elicits Anger?</vt:lpstr>
      <vt:lpstr>PowerPoint Presentation</vt:lpstr>
      <vt:lpstr>The Cognitive Neoassociationistic Model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35</cp:revision>
  <dcterms:created xsi:type="dcterms:W3CDTF">2017-07-05T22:21:59Z</dcterms:created>
  <dcterms:modified xsi:type="dcterms:W3CDTF">2017-10-18T15:33:05Z</dcterms:modified>
</cp:coreProperties>
</file>