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1"/>
  </p:notesMasterIdLst>
  <p:sldIdLst>
    <p:sldId id="256" r:id="rId2"/>
    <p:sldId id="259" r:id="rId3"/>
    <p:sldId id="260" r:id="rId4"/>
    <p:sldId id="261" r:id="rId5"/>
    <p:sldId id="262" r:id="rId6"/>
    <p:sldId id="257" r:id="rId7"/>
    <p:sldId id="258" r:id="rId8"/>
    <p:sldId id="266" r:id="rId9"/>
    <p:sldId id="267" r:id="rId10"/>
    <p:sldId id="264" r:id="rId11"/>
    <p:sldId id="265" r:id="rId12"/>
    <p:sldId id="270" r:id="rId13"/>
    <p:sldId id="271" r:id="rId14"/>
    <p:sldId id="275" r:id="rId15"/>
    <p:sldId id="276" r:id="rId16"/>
    <p:sldId id="268" r:id="rId17"/>
    <p:sldId id="269" r:id="rId18"/>
    <p:sldId id="273" r:id="rId19"/>
    <p:sldId id="279" r:id="rId20"/>
    <p:sldId id="274" r:id="rId21"/>
    <p:sldId id="277" r:id="rId22"/>
    <p:sldId id="278" r:id="rId23"/>
    <p:sldId id="282" r:id="rId24"/>
    <p:sldId id="280" r:id="rId25"/>
    <p:sldId id="281" r:id="rId26"/>
    <p:sldId id="283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E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912"/>
    <p:restoredTop sz="94075"/>
  </p:normalViewPr>
  <p:slideViewPr>
    <p:cSldViewPr snapToGrid="0" snapToObjects="1">
      <p:cViewPr varScale="1">
        <p:scale>
          <a:sx n="62" d="100"/>
          <a:sy n="62" d="100"/>
        </p:scale>
        <p:origin x="-96" y="-10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C75A2-907F-2842-9037-5ACF083D79CB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E76DC-9A4E-0041-80F1-B75FAD173B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765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3.2, a and 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76DC-9A4E-0041-80F1-B75FAD173BF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429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76DC-9A4E-0041-80F1-B75FAD173BF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049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76DC-9A4E-0041-80F1-B75FAD173BF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548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3.3 a and 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76DC-9A4E-0041-80F1-B75FAD173BF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499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3.6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76DC-9A4E-0041-80F1-B75FAD173BF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9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3: Culture and Emotion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99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Language and Emotion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Haidt</a:t>
            </a:r>
            <a:r>
              <a:rPr lang="en-US" dirty="0" smtClean="0"/>
              <a:t> &amp; </a:t>
            </a:r>
            <a:r>
              <a:rPr lang="en-US" dirty="0" err="1" smtClean="0"/>
              <a:t>Keltner</a:t>
            </a:r>
            <a:r>
              <a:rPr lang="en-US" dirty="0" smtClean="0"/>
              <a:t> (1999)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Do speakers of Oriya language (India), which only has one word for embarrassment and shame (</a:t>
            </a:r>
            <a:r>
              <a:rPr lang="en-US" i="1" dirty="0" err="1" smtClean="0"/>
              <a:t>lajya</a:t>
            </a:r>
            <a:r>
              <a:rPr lang="en-US" dirty="0" smtClean="0"/>
              <a:t>), still differentiate the concepts?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Oriya-speaking Indian adults, and English-speaking adults in the United States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View faces with embarrassed, ashamed facial expressions; label, and tell story of what might have happened to elicit that display</a:t>
            </a:r>
          </a:p>
          <a:p>
            <a:pPr lvl="1"/>
            <a:r>
              <a:rPr lang="en-US" b="1" dirty="0" smtClean="0"/>
              <a:t>Measures</a:t>
            </a:r>
            <a:r>
              <a:rPr lang="en-US" dirty="0" smtClean="0"/>
              <a:t>:</a:t>
            </a:r>
            <a:r>
              <a:rPr lang="en-US" dirty="0"/>
              <a:t> </a:t>
            </a:r>
            <a:r>
              <a:rPr lang="en-US" dirty="0" smtClean="0"/>
              <a:t>(1) label given; (2) story content</a:t>
            </a:r>
          </a:p>
        </p:txBody>
      </p:sp>
    </p:spTree>
    <p:extLst>
      <p:ext uri="{BB962C8B-B14F-4D97-AF65-F5344CB8AC3E}">
        <p14:creationId xmlns:p14="http://schemas.microsoft.com/office/powerpoint/2010/main" val="1077511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9165" y="4428148"/>
            <a:ext cx="3732335" cy="1919898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US label: Embarrassed</a:t>
            </a:r>
          </a:p>
          <a:p>
            <a:r>
              <a:rPr lang="en-US" sz="2400" dirty="0" smtClean="0"/>
              <a:t>Oriya label: </a:t>
            </a:r>
            <a:r>
              <a:rPr lang="en-US" sz="2400" i="1" dirty="0" err="1" smtClean="0"/>
              <a:t>lajya</a:t>
            </a:r>
            <a:endParaRPr lang="en-US" sz="2400" dirty="0" smtClean="0"/>
          </a:p>
          <a:p>
            <a:r>
              <a:rPr lang="en-US" sz="2400" dirty="0" smtClean="0"/>
              <a:t>Both situation: Has done nothing wrong, but is focus of awkward attention</a:t>
            </a:r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9665" y="4428148"/>
            <a:ext cx="3732335" cy="19198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U.S. label: Ashamed</a:t>
            </a:r>
          </a:p>
          <a:p>
            <a:r>
              <a:rPr lang="en-US" sz="2400" dirty="0" smtClean="0"/>
              <a:t>Oriya label: </a:t>
            </a:r>
            <a:r>
              <a:rPr lang="en-US" sz="2400" i="1" dirty="0" err="1" smtClean="0"/>
              <a:t>lajya</a:t>
            </a:r>
            <a:endParaRPr lang="en-US" sz="2400" dirty="0" smtClean="0"/>
          </a:p>
          <a:p>
            <a:r>
              <a:rPr lang="en-US" sz="2400" dirty="0" smtClean="0"/>
              <a:t>Both situation: Has done something wrong, or has failed at something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6" r="10819"/>
          <a:stretch/>
        </p:blipFill>
        <p:spPr>
          <a:xfrm>
            <a:off x="1405955" y="1690689"/>
            <a:ext cx="2599753" cy="22872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6" r="9180"/>
          <a:stretch/>
        </p:blipFill>
        <p:spPr>
          <a:xfrm>
            <a:off x="5382284" y="1690689"/>
            <a:ext cx="2357261" cy="228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5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Hyper- vs. Hypo-cognized Emotions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5812" y="1755285"/>
            <a:ext cx="4237892" cy="4479936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err="1" smtClean="0"/>
              <a:t>Hypercognized</a:t>
            </a:r>
            <a:r>
              <a:rPr lang="en-US" b="1" dirty="0" smtClean="0"/>
              <a:t> emotions</a:t>
            </a:r>
            <a:r>
              <a:rPr lang="en-US" dirty="0" smtClean="0"/>
              <a:t>: Those for which a culture has an elaborate network of associations and distinctions, leading to increased vocabulary </a:t>
            </a:r>
          </a:p>
          <a:p>
            <a:r>
              <a:rPr lang="en-US" b="1" dirty="0" err="1" smtClean="0"/>
              <a:t>Hypocognized</a:t>
            </a:r>
            <a:r>
              <a:rPr lang="en-US" b="1" dirty="0" smtClean="0"/>
              <a:t> emotions</a:t>
            </a:r>
            <a:r>
              <a:rPr lang="en-US" dirty="0" smtClean="0"/>
              <a:t>: Those for which a culture and language have little cognitive elaboration or detail</a:t>
            </a:r>
          </a:p>
          <a:p>
            <a:r>
              <a:rPr lang="en-US" u="sng" dirty="0" smtClean="0"/>
              <a:t>Example</a:t>
            </a:r>
            <a:r>
              <a:rPr lang="en-US" dirty="0" smtClean="0"/>
              <a:t>: Tahitian language has 46 words for anger, but no word for the English concept of sadness.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65" y="1690688"/>
            <a:ext cx="3028949" cy="45445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9080" y="6370320"/>
            <a:ext cx="5105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https://www.flickr.com/photos/apapp/16297831962 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180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Aspects of Culture That Predict Differences in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343400"/>
          </a:xfrm>
        </p:spPr>
        <p:txBody>
          <a:bodyPr/>
          <a:lstStyle/>
          <a:p>
            <a:r>
              <a:rPr lang="en-US" dirty="0" smtClean="0"/>
              <a:t>Individualism vs. Collectivism</a:t>
            </a:r>
          </a:p>
          <a:p>
            <a:r>
              <a:rPr lang="en-US" dirty="0" smtClean="0"/>
              <a:t>Power Distance: Vertical vs. Horizontal Societies</a:t>
            </a:r>
          </a:p>
          <a:p>
            <a:r>
              <a:rPr lang="en-US" dirty="0" smtClean="0"/>
              <a:t>Linear vs. Dialectical Epistemology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127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Individualism vs. Collectivism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30" y="4428148"/>
            <a:ext cx="3974124" cy="1919898"/>
          </a:xfrm>
        </p:spPr>
        <p:txBody>
          <a:bodyPr>
            <a:normAutofit fontScale="92500" lnSpcReduction="20000"/>
          </a:bodyPr>
          <a:lstStyle/>
          <a:p>
            <a:r>
              <a:rPr lang="en-US" sz="2400" b="1" dirty="0" smtClean="0"/>
              <a:t>Collectivism</a:t>
            </a:r>
            <a:r>
              <a:rPr lang="en-US" sz="2400" dirty="0" smtClean="0"/>
              <a:t>: Cultural emphasis on prioritizing group over individual, deference, social harmony, interdependence</a:t>
            </a:r>
          </a:p>
          <a:p>
            <a:r>
              <a:rPr lang="en-US" sz="2400" u="sng" dirty="0" smtClean="0"/>
              <a:t>Examples</a:t>
            </a:r>
            <a:r>
              <a:rPr lang="en-US" sz="2400" dirty="0" smtClean="0"/>
              <a:t>: East Asia; India</a:t>
            </a:r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51692" y="4428148"/>
            <a:ext cx="4360985" cy="19198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/>
              <a:t>Individualism</a:t>
            </a:r>
            <a:r>
              <a:rPr lang="en-US" sz="2400" dirty="0" smtClean="0"/>
              <a:t>: Cultural emphasis on individual uniqueness, personal rights, being true to one’s self, independence from others</a:t>
            </a:r>
          </a:p>
          <a:p>
            <a:r>
              <a:rPr lang="en-US" sz="2400" u="sng" dirty="0" smtClean="0"/>
              <a:t>Example</a:t>
            </a:r>
            <a:r>
              <a:rPr lang="en-US" sz="2400" dirty="0" smtClean="0"/>
              <a:t>: United States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690689"/>
            <a:ext cx="3788229" cy="25254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877" y="1690690"/>
            <a:ext cx="3774584" cy="25254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0719" y="6291887"/>
            <a:ext cx="713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Blake </a:t>
            </a:r>
            <a:r>
              <a:rPr lang="en-US" sz="1200" dirty="0"/>
              <a:t>Little / Getty Images</a:t>
            </a:r>
          </a:p>
          <a:p>
            <a:r>
              <a:rPr lang="en-US" sz="1200" dirty="0" smtClean="0"/>
              <a:t>Thor </a:t>
            </a:r>
            <a:r>
              <a:rPr lang="en-US" sz="1200" dirty="0"/>
              <a:t>Jorgen </a:t>
            </a:r>
            <a:r>
              <a:rPr lang="en-US" sz="1200" dirty="0" err="1"/>
              <a:t>Udvang</a:t>
            </a:r>
            <a:r>
              <a:rPr lang="en-US" sz="1200" dirty="0"/>
              <a:t> / Getty </a:t>
            </a:r>
            <a:r>
              <a:rPr lang="en-US" sz="1200" dirty="0" smtClean="0"/>
              <a:t>Images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1895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Individualism vs. Collectivism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9585" y="1494692"/>
            <a:ext cx="3925765" cy="5099539"/>
          </a:xfrm>
        </p:spPr>
        <p:txBody>
          <a:bodyPr>
            <a:normAutofit/>
          </a:bodyPr>
          <a:lstStyle/>
          <a:p>
            <a:r>
              <a:rPr lang="en-US" sz="2600" dirty="0" smtClean="0"/>
              <a:t>Hong et al., (2000)</a:t>
            </a:r>
          </a:p>
          <a:p>
            <a:r>
              <a:rPr lang="en-US" sz="2600" b="1" dirty="0" smtClean="0"/>
              <a:t>Participants</a:t>
            </a:r>
            <a:r>
              <a:rPr lang="en-US" sz="2600" dirty="0" smtClean="0"/>
              <a:t>: Mainstream US, Chinese students</a:t>
            </a:r>
          </a:p>
          <a:p>
            <a:r>
              <a:rPr lang="en-US" sz="2600" b="1" dirty="0" smtClean="0"/>
              <a:t>Procedure</a:t>
            </a:r>
            <a:r>
              <a:rPr lang="en-US" sz="2600" dirty="0" smtClean="0"/>
              <a:t>: Describe the behavior of these fish.</a:t>
            </a:r>
          </a:p>
          <a:p>
            <a:r>
              <a:rPr lang="en-US" sz="2600" b="1" dirty="0" smtClean="0"/>
              <a:t>Results</a:t>
            </a:r>
            <a:r>
              <a:rPr lang="en-US" sz="2600" dirty="0" smtClean="0"/>
              <a:t>:</a:t>
            </a:r>
          </a:p>
          <a:p>
            <a:pPr lvl="1"/>
            <a:r>
              <a:rPr lang="en-US" u="sng" dirty="0" smtClean="0"/>
              <a:t>Americans</a:t>
            </a:r>
            <a:r>
              <a:rPr lang="en-US" dirty="0" smtClean="0"/>
              <a:t>: The fish on the right is leading the others.</a:t>
            </a:r>
          </a:p>
          <a:p>
            <a:pPr lvl="1"/>
            <a:r>
              <a:rPr lang="en-US" u="sng" dirty="0" smtClean="0"/>
              <a:t>Chinese</a:t>
            </a:r>
            <a:r>
              <a:rPr lang="en-US" dirty="0" smtClean="0"/>
              <a:t>: The group of fish is chasing the one on the right.</a:t>
            </a:r>
          </a:p>
        </p:txBody>
      </p:sp>
      <p:pic>
        <p:nvPicPr>
          <p:cNvPr id="2050" name="Picture 2" descr="Q:\Potter\Signed\Kalat, Emotion\Ancillaries\Final Cleanedup files to Editorial\PPT\art for ppts\kal35510_ch03\kal35510_03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92" y="2439194"/>
            <a:ext cx="3998913" cy="2687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38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I/C and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Stipek (1998)</a:t>
            </a:r>
          </a:p>
          <a:p>
            <a:r>
              <a:rPr lang="en-US" sz="2400" b="1" dirty="0" smtClean="0"/>
              <a:t>Premise</a:t>
            </a:r>
            <a:r>
              <a:rPr lang="en-US" sz="2400" dirty="0" smtClean="0"/>
              <a:t>: The “self” in collectivist cultures is more defined by close others than it is in individualist cultures.</a:t>
            </a:r>
          </a:p>
          <a:p>
            <a:r>
              <a:rPr lang="en-US" sz="2400" b="1" dirty="0" smtClean="0"/>
              <a:t>Question</a:t>
            </a:r>
            <a:r>
              <a:rPr lang="en-US" sz="2400" dirty="0" smtClean="0"/>
              <a:t>: Do people in collectivist cultures feel more self-conscious emotions (e.g., pride, shame) than those in individualist cultures in response to a </a:t>
            </a:r>
            <a:r>
              <a:rPr lang="en-US" sz="2400" i="1" dirty="0" smtClean="0"/>
              <a:t>close other’s action</a:t>
            </a:r>
            <a:r>
              <a:rPr lang="en-US" sz="2400" dirty="0" smtClean="0"/>
              <a:t>? 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US, Chinese university students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Read scenario in which self or a family member (child or brother) (a) is accepted to prestigious university, or (b) is caught cheating on an exam</a:t>
            </a:r>
            <a:endParaRPr lang="en-US" sz="2400" dirty="0" smtClean="0"/>
          </a:p>
          <a:p>
            <a:pPr lvl="1"/>
            <a:r>
              <a:rPr lang="en-US" b="1" dirty="0" smtClean="0"/>
              <a:t>Measures</a:t>
            </a:r>
            <a:r>
              <a:rPr lang="en-US" dirty="0" smtClean="0"/>
              <a:t>: Ratings of anticipated pride, shame, guilt</a:t>
            </a:r>
          </a:p>
        </p:txBody>
      </p:sp>
    </p:spTree>
    <p:extLst>
      <p:ext uri="{BB962C8B-B14F-4D97-AF65-F5344CB8AC3E}">
        <p14:creationId xmlns:p14="http://schemas.microsoft.com/office/powerpoint/2010/main" val="11524456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I/C and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Results </a:t>
            </a:r>
            <a:r>
              <a:rPr lang="mr-IN" b="1" dirty="0" smtClean="0"/>
              <a:t>–</a:t>
            </a:r>
            <a:r>
              <a:rPr lang="en-US" b="1" dirty="0" smtClean="0"/>
              <a:t> Prestigious university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Americans: Equally proud self vs. child</a:t>
            </a:r>
          </a:p>
          <a:p>
            <a:pPr lvl="1"/>
            <a:r>
              <a:rPr lang="en-US" dirty="0" smtClean="0"/>
              <a:t>Chinese: Prouder of child than self</a:t>
            </a:r>
          </a:p>
          <a:p>
            <a:r>
              <a:rPr lang="en-US" b="1" dirty="0"/>
              <a:t>Results </a:t>
            </a:r>
            <a:r>
              <a:rPr lang="mr-IN" b="1" dirty="0" smtClean="0"/>
              <a:t>–</a:t>
            </a:r>
            <a:r>
              <a:rPr lang="en-US" b="1" dirty="0" smtClean="0"/>
              <a:t> Caught cheating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 smtClean="0"/>
              <a:t>Both groups said more shame, guilt if they were caught than if brother was caught, but Chinese reported more shame, guilt in both conditions, especially “brother.”</a:t>
            </a:r>
            <a:endParaRPr lang="en-US" dirty="0"/>
          </a:p>
          <a:p>
            <a:r>
              <a:rPr lang="en-US" b="1" dirty="0" smtClean="0"/>
              <a:t>Implication</a:t>
            </a:r>
            <a:r>
              <a:rPr lang="en-US" dirty="0" smtClean="0"/>
              <a:t>: Among Chinese, stronger emotional responses to close others’ actions, outcomes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7835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Distance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Vertical society</a:t>
            </a:r>
            <a:r>
              <a:rPr lang="en-US" dirty="0" smtClean="0"/>
              <a:t>: People attend closely to social hierarchy, encouraging emotions and behaviors that respect status differences.</a:t>
            </a:r>
          </a:p>
          <a:p>
            <a:r>
              <a:rPr lang="en-US" b="1" dirty="0" smtClean="0"/>
              <a:t>Horizontal society</a:t>
            </a:r>
            <a:r>
              <a:rPr lang="en-US" dirty="0" smtClean="0"/>
              <a:t>: People typically minimize attention to status differences, seldom acknowledge status differences publicly.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3842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187" y="782475"/>
            <a:ext cx="3698421" cy="1325563"/>
          </a:xfrm>
        </p:spPr>
        <p:txBody>
          <a:bodyPr/>
          <a:lstStyle/>
          <a:p>
            <a:r>
              <a:rPr lang="en-US" dirty="0" smtClean="0"/>
              <a:t>Power </a:t>
            </a:r>
            <a:r>
              <a:rPr lang="en-US" smtClean="0"/>
              <a:t>Distance </a:t>
            </a:r>
            <a:br>
              <a:rPr lang="en-US" smtClean="0"/>
            </a:br>
            <a:r>
              <a:rPr lang="en-US" smtClean="0"/>
              <a:t>and </a:t>
            </a:r>
            <a:r>
              <a:rPr lang="en-US" dirty="0" smtClean="0"/>
              <a:t>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187" y="3575956"/>
            <a:ext cx="8180614" cy="3004459"/>
          </a:xfrm>
        </p:spPr>
        <p:txBody>
          <a:bodyPr>
            <a:normAutofit lnSpcReduction="10000"/>
          </a:bodyPr>
          <a:lstStyle/>
          <a:p>
            <a:r>
              <a:rPr lang="en-US" sz="2600" dirty="0" smtClean="0"/>
              <a:t>Hwang &amp; Matsumoto (2014)</a:t>
            </a:r>
          </a:p>
          <a:p>
            <a:r>
              <a:rPr lang="en-US" sz="2600" b="1" dirty="0" smtClean="0"/>
              <a:t>Participants</a:t>
            </a:r>
            <a:r>
              <a:rPr lang="en-US" sz="2600" dirty="0" smtClean="0"/>
              <a:t>: Olympic judo competitors</a:t>
            </a:r>
          </a:p>
          <a:p>
            <a:r>
              <a:rPr lang="en-US" sz="2600" b="1" dirty="0" smtClean="0"/>
              <a:t>Measures</a:t>
            </a:r>
            <a:r>
              <a:rPr lang="en-US" sz="2600" dirty="0" smtClean="0"/>
              <a:t>: Display of pride, dominance when they won/lost a medal</a:t>
            </a:r>
          </a:p>
          <a:p>
            <a:r>
              <a:rPr lang="en-US" sz="2600" b="1" dirty="0" smtClean="0"/>
              <a:t>Results</a:t>
            </a:r>
            <a:r>
              <a:rPr lang="en-US" sz="2600" dirty="0" smtClean="0"/>
              <a:t>: Competitors from more vertical cultures show more dominance after winning medal; no effect of power difference on behavior after losing.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271" y="782475"/>
            <a:ext cx="3691516" cy="25225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95285" y="3470038"/>
            <a:ext cx="36915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Richard </a:t>
            </a:r>
            <a:r>
              <a:rPr lang="en-US" sz="1300" dirty="0" err="1"/>
              <a:t>Heathcote</a:t>
            </a:r>
            <a:r>
              <a:rPr lang="en-US" sz="1300" dirty="0"/>
              <a:t> / Staff / Getty Images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55281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Culture?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“meanings, conceptions, and interpretive schemes that are activated, constructed, or brought ‘on-line’ through participation in normative social institutions and practices (including linguistic practices) ... giving shape to the psychological processes in individuals in a society.”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 Richard </a:t>
            </a:r>
            <a:r>
              <a:rPr lang="en-US" dirty="0" err="1" smtClean="0"/>
              <a:t>Shweder</a:t>
            </a:r>
            <a:r>
              <a:rPr lang="en-US" dirty="0" smtClean="0"/>
              <a:t>, 1993 (p. 417)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8866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vs. Dialectical Epistemology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698267"/>
          </a:xfrm>
        </p:spPr>
        <p:txBody>
          <a:bodyPr>
            <a:normAutofit/>
          </a:bodyPr>
          <a:lstStyle/>
          <a:p>
            <a:r>
              <a:rPr lang="en-US" b="1" dirty="0" smtClean="0"/>
              <a:t>Linear epistemology</a:t>
            </a:r>
            <a:r>
              <a:rPr lang="en-US" dirty="0" smtClean="0"/>
              <a:t>: Belief that “knowing” something means...</a:t>
            </a:r>
          </a:p>
          <a:p>
            <a:pPr lvl="1"/>
            <a:r>
              <a:rPr lang="en-US" dirty="0" smtClean="0"/>
              <a:t>knowing what is constant and unchanging about it </a:t>
            </a:r>
          </a:p>
          <a:p>
            <a:pPr lvl="1"/>
            <a:r>
              <a:rPr lang="en-US" dirty="0" smtClean="0"/>
              <a:t>how it differs from other things </a:t>
            </a:r>
          </a:p>
          <a:p>
            <a:pPr lvl="1"/>
            <a:r>
              <a:rPr lang="en-US" dirty="0" smtClean="0"/>
              <a:t>what is true vs. false about it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trongly influenced by Aristotle</a:t>
            </a:r>
          </a:p>
          <a:p>
            <a:r>
              <a:rPr lang="en-US" b="1" dirty="0" smtClean="0"/>
              <a:t>Dialectical epistemology</a:t>
            </a:r>
            <a:r>
              <a:rPr lang="en-US" dirty="0" smtClean="0"/>
              <a:t>: </a:t>
            </a:r>
            <a:r>
              <a:rPr lang="en-US" dirty="0"/>
              <a:t>Belief </a:t>
            </a:r>
            <a:r>
              <a:rPr lang="en-US" dirty="0" smtClean="0"/>
              <a:t>that...</a:t>
            </a:r>
          </a:p>
          <a:p>
            <a:pPr lvl="1"/>
            <a:r>
              <a:rPr lang="en-US" dirty="0" smtClean="0"/>
              <a:t>reality is always changing</a:t>
            </a:r>
          </a:p>
          <a:p>
            <a:pPr lvl="1"/>
            <a:r>
              <a:rPr lang="en-US" dirty="0" smtClean="0"/>
              <a:t>all things are interrelated, not separate or different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 proposition can be both true and false, depending on perspective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trongly influenced by Confucianism, Taoism, Buddhism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7699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Epistemology and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645513"/>
          </a:xfrm>
        </p:spPr>
        <p:txBody>
          <a:bodyPr>
            <a:normAutofit/>
          </a:bodyPr>
          <a:lstStyle/>
          <a:p>
            <a:r>
              <a:rPr lang="en-US" dirty="0" err="1" smtClean="0"/>
              <a:t>Shiota</a:t>
            </a:r>
            <a:r>
              <a:rPr lang="en-US" dirty="0" smtClean="0"/>
              <a:t>, Campos, Gonzaga, </a:t>
            </a:r>
            <a:r>
              <a:rPr lang="en-US" dirty="0" err="1" smtClean="0"/>
              <a:t>Keltner</a:t>
            </a:r>
            <a:r>
              <a:rPr lang="en-US" dirty="0" smtClean="0"/>
              <a:t>, &amp; Peng (2010)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Do Asian-Americans experience more ”mixed emotion” than European-Americans? 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Asian- and European-American college-age dating couples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Four conversations </a:t>
            </a:r>
            <a:r>
              <a:rPr lang="mr-IN" dirty="0" smtClean="0"/>
              <a:t>–</a:t>
            </a:r>
            <a:r>
              <a:rPr lang="en-US" dirty="0" smtClean="0"/>
              <a:t> teasing, share a concern, previous partner, first date (take turns on each)</a:t>
            </a:r>
          </a:p>
          <a:p>
            <a:pPr lvl="1"/>
            <a:r>
              <a:rPr lang="en-US" b="1" dirty="0" smtClean="0"/>
              <a:t>Measures</a:t>
            </a:r>
            <a:r>
              <a:rPr lang="en-US" dirty="0" smtClean="0"/>
              <a:t>:</a:t>
            </a:r>
            <a:r>
              <a:rPr lang="en-US" dirty="0"/>
              <a:t> </a:t>
            </a:r>
            <a:r>
              <a:rPr lang="en-US" dirty="0" smtClean="0"/>
              <a:t>After each conversation, “listener” rates felt love, several negative emotions.</a:t>
            </a:r>
          </a:p>
          <a:p>
            <a:pPr lvl="1"/>
            <a:r>
              <a:rPr lang="en-US" b="1" dirty="0" smtClean="0"/>
              <a:t>Analyses</a:t>
            </a:r>
            <a:r>
              <a:rPr lang="en-US" dirty="0" smtClean="0"/>
              <a:t>: For each cultural group, calculate correlation between love, main negative emotion felt during each conversation</a:t>
            </a:r>
          </a:p>
        </p:txBody>
      </p:sp>
    </p:spTree>
    <p:extLst>
      <p:ext uri="{BB962C8B-B14F-4D97-AF65-F5344CB8AC3E}">
        <p14:creationId xmlns:p14="http://schemas.microsoft.com/office/powerpoint/2010/main" val="18864305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1" y="380401"/>
            <a:ext cx="7886700" cy="772161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1" y="5796078"/>
            <a:ext cx="8702040" cy="1028665"/>
          </a:xfrm>
        </p:spPr>
        <p:txBody>
          <a:bodyPr>
            <a:noAutofit/>
          </a:bodyPr>
          <a:lstStyle/>
          <a:p>
            <a:r>
              <a:rPr lang="en-US" sz="1800" dirty="0" smtClean="0"/>
              <a:t>For European-Americans, love and negative emotion were consistently negatively correlated </a:t>
            </a:r>
            <a:r>
              <a:rPr lang="mr-IN" sz="1800" dirty="0" smtClean="0"/>
              <a:t>–</a:t>
            </a:r>
            <a:r>
              <a:rPr lang="en-US" sz="1800" dirty="0" smtClean="0"/>
              <a:t> felt one or the other.</a:t>
            </a:r>
          </a:p>
          <a:p>
            <a:r>
              <a:rPr lang="en-US" sz="1800" dirty="0" smtClean="0"/>
              <a:t>For Asian-Americans, no correlation or positive correlation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201894"/>
              </p:ext>
            </p:extLst>
          </p:nvPr>
        </p:nvGraphicFramePr>
        <p:xfrm>
          <a:off x="487681" y="1152563"/>
          <a:ext cx="8027669" cy="4643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3161"/>
                <a:gridCol w="1528214"/>
                <a:gridCol w="1546406"/>
                <a:gridCol w="1455443"/>
                <a:gridCol w="1314445"/>
              </a:tblGrid>
              <a:tr h="430174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Women</a:t>
                      </a:r>
                      <a:endParaRPr lang="en-US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Men</a:t>
                      </a:r>
                      <a:endParaRPr lang="en-US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93621">
                <a:tc>
                  <a:txBody>
                    <a:bodyPr/>
                    <a:lstStyle/>
                    <a:p>
                      <a:r>
                        <a:rPr lang="en-US" sz="2200" i="1" dirty="0" smtClean="0"/>
                        <a:t>Conversation</a:t>
                      </a:r>
                      <a:r>
                        <a:rPr lang="en-US" sz="2400" i="1" dirty="0" smtClean="0"/>
                        <a:t> </a:t>
                      </a:r>
                      <a:endParaRPr lang="en-US" sz="2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European</a:t>
                      </a:r>
                    </a:p>
                    <a:p>
                      <a:pPr algn="ctr"/>
                      <a:r>
                        <a:rPr lang="en-US" sz="1800" dirty="0" smtClean="0"/>
                        <a:t>Americans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Asian</a:t>
                      </a:r>
                    </a:p>
                    <a:p>
                      <a:pPr algn="ctr"/>
                      <a:r>
                        <a:rPr lang="en-US" sz="1800" dirty="0" smtClean="0"/>
                        <a:t>Americans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European</a:t>
                      </a:r>
                    </a:p>
                    <a:p>
                      <a:pPr algn="ctr"/>
                      <a:r>
                        <a:rPr lang="en-US" sz="1800" dirty="0" smtClean="0"/>
                        <a:t>Americans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Asian</a:t>
                      </a:r>
                    </a:p>
                    <a:p>
                      <a:pPr algn="ctr"/>
                      <a:r>
                        <a:rPr lang="en-US" sz="1800" dirty="0" smtClean="0"/>
                        <a:t>Americans</a:t>
                      </a:r>
                      <a:endParaRPr lang="en-US" sz="1800" dirty="0"/>
                    </a:p>
                  </a:txBody>
                  <a:tcPr/>
                </a:tc>
              </a:tr>
              <a:tr h="78130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Tease</a:t>
                      </a:r>
                    </a:p>
                    <a:p>
                      <a:r>
                        <a:rPr lang="en-US" sz="1800" dirty="0" smtClean="0"/>
                        <a:t>(Love</a:t>
                      </a:r>
                      <a:r>
                        <a:rPr lang="en-US" sz="1800" baseline="0" dirty="0" smtClean="0"/>
                        <a:t> vs. Shame)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-.10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-.36</a:t>
                      </a:r>
                      <a:r>
                        <a:rPr lang="en-US" sz="2000" baseline="30000" dirty="0" smtClean="0"/>
                        <a:t>+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-.49</a:t>
                      </a:r>
                      <a:r>
                        <a:rPr lang="en-US" sz="2000" strike="noStrike" baseline="30000" dirty="0" smtClean="0"/>
                        <a:t>+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.14</a:t>
                      </a:r>
                      <a:endParaRPr lang="en-US" sz="2000" dirty="0"/>
                    </a:p>
                  </a:txBody>
                  <a:tcPr/>
                </a:tc>
              </a:tr>
              <a:tr h="101569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Current Concern</a:t>
                      </a:r>
                    </a:p>
                    <a:p>
                      <a:r>
                        <a:rPr lang="en-US" sz="1800" dirty="0" smtClean="0"/>
                        <a:t>(Love vs. Contempt)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-.09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 .35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-.08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.28</a:t>
                      </a:r>
                      <a:endParaRPr lang="en-US" sz="2000" dirty="0"/>
                    </a:p>
                  </a:txBody>
                  <a:tcPr/>
                </a:tc>
              </a:tr>
              <a:tr h="78130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Past Partner</a:t>
                      </a:r>
                    </a:p>
                    <a:p>
                      <a:r>
                        <a:rPr lang="en-US" sz="1800" dirty="0" smtClean="0"/>
                        <a:t>(Love vs. Anger)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-.37</a:t>
                      </a:r>
                      <a:r>
                        <a:rPr lang="en-US" sz="2000" baseline="30000" dirty="0" smtClean="0"/>
                        <a:t>+</a:t>
                      </a:r>
                      <a:endParaRPr lang="en-US" sz="200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 .09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-.27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.09</a:t>
                      </a:r>
                      <a:endParaRPr lang="en-US" sz="2000" dirty="0"/>
                    </a:p>
                  </a:txBody>
                  <a:tcPr/>
                </a:tc>
              </a:tr>
              <a:tr h="860348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First Date</a:t>
                      </a:r>
                    </a:p>
                    <a:p>
                      <a:r>
                        <a:rPr lang="en-US" sz="1800" dirty="0" smtClean="0"/>
                        <a:t>(Love vs. Contempt)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-.26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 .22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-.25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.20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64841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Methodological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Most studies of culture and emotion have compared people in two countries, or people of two ethnicities within one country. Limitations?</a:t>
            </a:r>
          </a:p>
          <a:p>
            <a:pPr lvl="1"/>
            <a:r>
              <a:rPr lang="en-US" dirty="0" smtClean="0"/>
              <a:t>Most research has compared people in the United States or Canada with another country, usually Japan or China.</a:t>
            </a:r>
          </a:p>
          <a:p>
            <a:pPr lvl="1"/>
            <a:r>
              <a:rPr lang="en-US" dirty="0" smtClean="0"/>
              <a:t>Cultures do not always follow national boundaries.</a:t>
            </a:r>
          </a:p>
          <a:p>
            <a:pPr lvl="1"/>
            <a:r>
              <a:rPr lang="en-US" dirty="0" smtClean="0"/>
              <a:t>Culture may influence how people interpret, use rating scales in questionnaires; same number may have different meaning.</a:t>
            </a:r>
          </a:p>
          <a:p>
            <a:pPr lvl="1"/>
            <a:r>
              <a:rPr lang="en-US" dirty="0" smtClean="0"/>
              <a:t>Studying group differences is not the same as studying </a:t>
            </a:r>
            <a:r>
              <a:rPr lang="en-US" i="1" dirty="0" smtClean="0"/>
              <a:t>culture.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68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 of Honor and Anger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8"/>
            <a:ext cx="8181243" cy="5009049"/>
          </a:xfrm>
        </p:spPr>
        <p:txBody>
          <a:bodyPr>
            <a:normAutofit lnSpcReduction="10000"/>
          </a:bodyPr>
          <a:lstStyle/>
          <a:p>
            <a:r>
              <a:rPr lang="en-US" sz="2600" dirty="0" smtClean="0"/>
              <a:t>Cohen, </a:t>
            </a:r>
            <a:r>
              <a:rPr lang="en-US" sz="2600" dirty="0" err="1" smtClean="0"/>
              <a:t>Nisbett</a:t>
            </a:r>
            <a:r>
              <a:rPr lang="en-US" sz="2600" dirty="0" smtClean="0"/>
              <a:t>, </a:t>
            </a:r>
            <a:r>
              <a:rPr lang="en-US" sz="2600" dirty="0" err="1" smtClean="0"/>
              <a:t>Bowdle</a:t>
            </a:r>
            <a:r>
              <a:rPr lang="en-US" sz="2600" dirty="0" smtClean="0"/>
              <a:t>, &amp; Schwarz (1996)</a:t>
            </a:r>
          </a:p>
          <a:p>
            <a:r>
              <a:rPr lang="en-US" sz="2400" b="1" dirty="0" smtClean="0"/>
              <a:t>Culture of honor: </a:t>
            </a:r>
            <a:r>
              <a:rPr lang="en-US" sz="2400" dirty="0" smtClean="0"/>
              <a:t>Reputation for strength, self-reliance, pride toughness are important for social standing, self-protection; common in herding economies with sparse law enforcement</a:t>
            </a:r>
            <a:endParaRPr lang="en-US" sz="2400" b="1" dirty="0" smtClean="0"/>
          </a:p>
          <a:p>
            <a:r>
              <a:rPr lang="en-US" sz="2400" b="1" dirty="0" smtClean="0"/>
              <a:t>Question</a:t>
            </a:r>
            <a:r>
              <a:rPr lang="en-US" sz="2400" dirty="0" smtClean="0"/>
              <a:t>: Do undergraduate men from US southern states respond more aggressively to insults than northerners?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Man is bumped and verbally insulted by a confederate in hallway vs. confederate walks by (control).</a:t>
            </a:r>
          </a:p>
          <a:p>
            <a:pPr lvl="1"/>
            <a:r>
              <a:rPr lang="en-US" b="1" dirty="0" smtClean="0"/>
              <a:t>Measures</a:t>
            </a:r>
            <a:r>
              <a:rPr lang="en-US" dirty="0" smtClean="0"/>
              <a:t>:</a:t>
            </a:r>
          </a:p>
          <a:p>
            <a:pPr lvl="2"/>
            <a:r>
              <a:rPr lang="en-US" sz="2200" dirty="0" smtClean="0"/>
              <a:t>Rater-observed anger </a:t>
            </a:r>
          </a:p>
          <a:p>
            <a:pPr lvl="2"/>
            <a:r>
              <a:rPr lang="en-US" sz="2200" dirty="0" smtClean="0"/>
              <a:t>Hormones cortisol (stress), testosterone (dominance)</a:t>
            </a:r>
          </a:p>
          <a:p>
            <a:pPr lvl="2"/>
            <a:r>
              <a:rPr lang="en-US" sz="2200" dirty="0" smtClean="0"/>
              <a:t>Dominant behavior (handshake, “chicken”) with 3rd person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918673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 of Honor and Anger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b="1" dirty="0" smtClean="0"/>
              <a:t>Results</a:t>
            </a:r>
            <a:r>
              <a:rPr lang="en-US" sz="2600" dirty="0" smtClean="0"/>
              <a:t>: After being bumped, southern men...</a:t>
            </a:r>
          </a:p>
          <a:p>
            <a:pPr lvl="1"/>
            <a:r>
              <a:rPr lang="en-US" dirty="0" smtClean="0"/>
              <a:t>appeared angrier. </a:t>
            </a:r>
          </a:p>
          <a:p>
            <a:pPr lvl="1"/>
            <a:r>
              <a:rPr lang="en-US" dirty="0" smtClean="0"/>
              <a:t>showed increased cortisol, testosterone.</a:t>
            </a:r>
          </a:p>
          <a:p>
            <a:pPr lvl="1"/>
            <a:r>
              <a:rPr lang="en-US" dirty="0" smtClean="0"/>
              <a:t>gave firmer handshakes, gave way later in “chicken” test.</a:t>
            </a:r>
          </a:p>
          <a:p>
            <a:r>
              <a:rPr lang="en-US" sz="2600" dirty="0" smtClean="0"/>
              <a:t>None of these differences were observed in the no-bump control condition; if anything, southern men were more polite, less dominant &amp; aggressive. </a:t>
            </a:r>
          </a:p>
          <a:p>
            <a:r>
              <a:rPr lang="en-US" sz="2600" b="1" dirty="0" smtClean="0"/>
              <a:t>Implications</a:t>
            </a:r>
            <a:r>
              <a:rPr lang="en-US" sz="2600" dirty="0" smtClean="0"/>
              <a:t>: Aggressive responses to insults may be heightened in cultures where self-protection has historically required strong assertion of dominance.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5615655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Integrating Evolutionary and Cultural Approaches to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267200"/>
          </a:xfrm>
        </p:spPr>
        <p:txBody>
          <a:bodyPr/>
          <a:lstStyle/>
          <a:p>
            <a:r>
              <a:rPr lang="en-US" dirty="0" smtClean="0"/>
              <a:t>Ekman (1972): </a:t>
            </a:r>
            <a:r>
              <a:rPr lang="en-US" dirty="0" err="1" smtClean="0"/>
              <a:t>Neurocultural</a:t>
            </a:r>
            <a:r>
              <a:rPr lang="en-US" dirty="0" smtClean="0"/>
              <a:t> Theory of Emotion</a:t>
            </a:r>
          </a:p>
          <a:p>
            <a:r>
              <a:rPr lang="en-US" dirty="0" smtClean="0"/>
              <a:t>Russell (1991): Emotion Episodes as Socially Constructed Scripts</a:t>
            </a:r>
          </a:p>
          <a:p>
            <a:r>
              <a:rPr lang="en-US" dirty="0" err="1" smtClean="0"/>
              <a:t>Keltner</a:t>
            </a:r>
            <a:r>
              <a:rPr lang="en-US" dirty="0" smtClean="0"/>
              <a:t> &amp; </a:t>
            </a:r>
            <a:r>
              <a:rPr lang="en-US" dirty="0" err="1" smtClean="0"/>
              <a:t>Haidt</a:t>
            </a:r>
            <a:r>
              <a:rPr lang="en-US" dirty="0" smtClean="0"/>
              <a:t> (1999): Levels of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6664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Ekman (1972):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Neurocultural</a:t>
            </a:r>
            <a:r>
              <a:rPr lang="en-US" dirty="0" smtClean="0"/>
              <a:t> </a:t>
            </a:r>
            <a:r>
              <a:rPr lang="en-US" dirty="0"/>
              <a:t>Theory of </a:t>
            </a:r>
            <a:r>
              <a:rPr lang="en-US" dirty="0" smtClean="0"/>
              <a:t>Emotion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320439" y="1600200"/>
            <a:ext cx="6503122" cy="4876800"/>
          </a:xfrm>
        </p:spPr>
      </p:pic>
    </p:spTree>
    <p:extLst>
      <p:ext uri="{BB962C8B-B14F-4D97-AF65-F5344CB8AC3E}">
        <p14:creationId xmlns:p14="http://schemas.microsoft.com/office/powerpoint/2010/main" val="18897401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Russell (1991): Emotion Episodes as Socially Constructed </a:t>
            </a:r>
            <a:r>
              <a:rPr lang="en-US" dirty="0" smtClean="0"/>
              <a:t>Scripts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96440"/>
            <a:ext cx="8229600" cy="4480560"/>
          </a:xfrm>
        </p:spPr>
        <p:txBody>
          <a:bodyPr/>
          <a:lstStyle/>
          <a:p>
            <a:r>
              <a:rPr lang="en-US" b="1" dirty="0" smtClean="0"/>
              <a:t>Scripts</a:t>
            </a:r>
            <a:r>
              <a:rPr lang="en-US" dirty="0" smtClean="0"/>
              <a:t>: Cultural beliefs about what events, thoughts, feelings, and behaviors are supposed to go together in an episode of experience</a:t>
            </a:r>
          </a:p>
          <a:p>
            <a:r>
              <a:rPr lang="en-US" dirty="0" smtClean="0"/>
              <a:t>Some aspects of emotion scripts may reflect universal, biological human nature.</a:t>
            </a:r>
          </a:p>
          <a:p>
            <a:r>
              <a:rPr lang="en-US" dirty="0" smtClean="0"/>
              <a:t>Other aspects are culturally learned, psychologically constructed </a:t>
            </a:r>
            <a:r>
              <a:rPr lang="mr-IN" dirty="0" smtClean="0"/>
              <a:t>–</a:t>
            </a:r>
            <a:r>
              <a:rPr lang="en-US" dirty="0" smtClean="0"/>
              <a:t> especially </a:t>
            </a:r>
            <a:r>
              <a:rPr lang="en-US" i="1" dirty="0" smtClean="0"/>
              <a:t>perceived</a:t>
            </a:r>
            <a:r>
              <a:rPr lang="en-US" dirty="0" smtClean="0"/>
              <a:t> causes of emotion, emotional behaviors.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0287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Keltner</a:t>
            </a:r>
            <a:r>
              <a:rPr lang="en-US" dirty="0"/>
              <a:t> &amp; </a:t>
            </a:r>
            <a:r>
              <a:rPr lang="en-US" dirty="0" err="1"/>
              <a:t>Haidt</a:t>
            </a:r>
            <a:r>
              <a:rPr lang="en-US" dirty="0"/>
              <a:t> (1999): </a:t>
            </a:r>
            <a:r>
              <a:rPr lang="en-US" dirty="0" smtClean="0"/>
              <a:t>Levels </a:t>
            </a:r>
            <a:r>
              <a:rPr lang="en-US" dirty="0"/>
              <a:t>of </a:t>
            </a:r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" y="5715000"/>
            <a:ext cx="8564880" cy="1055082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Emotions have functions at many levels of analysis; functions at some levels are likely universal, at other levels, more culturally variable.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083681"/>
              </p:ext>
            </p:extLst>
          </p:nvPr>
        </p:nvGraphicFramePr>
        <p:xfrm>
          <a:off x="457200" y="1524000"/>
          <a:ext cx="7888096" cy="3962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3097"/>
                <a:gridCol w="2233246"/>
                <a:gridCol w="3481753"/>
              </a:tblGrid>
              <a:tr h="65258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Level of Analysis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Function Type</a:t>
                      </a:r>
                      <a:endParaRPr lang="en-US" sz="2000" b="1" dirty="0"/>
                    </a:p>
                  </a:txBody>
                  <a:tcPr anchor="ctr"/>
                </a:tc>
              </a:tr>
              <a:tr h="652584">
                <a:tc rowSpan="2">
                  <a:txBody>
                    <a:bodyPr/>
                    <a:lstStyle/>
                    <a:p>
                      <a:pPr algn="l"/>
                      <a:r>
                        <a:rPr lang="en-US" sz="2400" dirty="0" smtClean="0"/>
                        <a:t>Functions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More</a:t>
                      </a:r>
                    </a:p>
                    <a:p>
                      <a:pPr algn="l"/>
                      <a:r>
                        <a:rPr lang="en-US" sz="2400" dirty="0" smtClean="0"/>
                        <a:t>Universal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Intraindividual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Emotion</a:t>
                      </a:r>
                      <a:r>
                        <a:rPr lang="en-US" sz="2000" baseline="0" dirty="0" smtClean="0"/>
                        <a:t> helps individual survive and reproduce</a:t>
                      </a:r>
                      <a:endParaRPr lang="en-US" sz="2000" dirty="0"/>
                    </a:p>
                  </a:txBody>
                  <a:tcPr anchor="ctr"/>
                </a:tc>
              </a:tr>
              <a:tr h="65258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Dyadic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Emotion supports relationships between two people</a:t>
                      </a:r>
                      <a:endParaRPr lang="en-US" sz="2000" dirty="0"/>
                    </a:p>
                  </a:txBody>
                  <a:tcPr anchor="ctr"/>
                </a:tc>
              </a:tr>
              <a:tr h="652584">
                <a:tc rowSpan="2">
                  <a:txBody>
                    <a:bodyPr/>
                    <a:lstStyle/>
                    <a:p>
                      <a:pPr algn="l"/>
                      <a:r>
                        <a:rPr lang="en-US" sz="2400" dirty="0" smtClean="0"/>
                        <a:t>Functions More Culturally</a:t>
                      </a:r>
                    </a:p>
                    <a:p>
                      <a:pPr algn="l"/>
                      <a:r>
                        <a:rPr lang="en-US" sz="2400" dirty="0" smtClean="0"/>
                        <a:t>Variable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Small Groups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Emotions help negotiate group</a:t>
                      </a:r>
                      <a:r>
                        <a:rPr lang="en-US" sz="2000" baseline="0" dirty="0" smtClean="0"/>
                        <a:t> members’ social roles</a:t>
                      </a:r>
                      <a:endParaRPr lang="en-US" sz="2000" dirty="0"/>
                    </a:p>
                  </a:txBody>
                  <a:tcPr anchor="ctr"/>
                </a:tc>
              </a:tr>
              <a:tr h="6525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Culture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Emotional stories</a:t>
                      </a:r>
                      <a:r>
                        <a:rPr lang="en-US" sz="2000" baseline="0" dirty="0" smtClean="0"/>
                        <a:t> are used to teach cultural values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3396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Culture?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825625"/>
            <a:ext cx="8040565" cy="4351338"/>
          </a:xfrm>
        </p:spPr>
        <p:txBody>
          <a:bodyPr/>
          <a:lstStyle/>
          <a:p>
            <a:r>
              <a:rPr lang="en-US" b="1" dirty="0" smtClean="0"/>
              <a:t>System of meaning</a:t>
            </a:r>
            <a:r>
              <a:rPr lang="en-US" dirty="0" smtClean="0"/>
              <a:t>: Cultures are ways of interpreting, understanding, and explaining what is going on the world around us.</a:t>
            </a:r>
          </a:p>
          <a:p>
            <a:pPr lvl="1"/>
            <a:r>
              <a:rPr lang="en-US" dirty="0" smtClean="0"/>
              <a:t>Language, rituals, objects with culturally defined meaning</a:t>
            </a:r>
          </a:p>
          <a:p>
            <a:r>
              <a:rPr lang="en-US" b="1" dirty="0" smtClean="0"/>
              <a:t>Meaning through social participation</a:t>
            </a:r>
            <a:r>
              <a:rPr lang="en-US" dirty="0" smtClean="0"/>
              <a:t>: appropriate behavior is defined, cued based on culturally defined norms.</a:t>
            </a:r>
          </a:p>
          <a:p>
            <a:r>
              <a:rPr lang="en-US" b="1" dirty="0" smtClean="0"/>
              <a:t>Give rise to psychological processes</a:t>
            </a:r>
            <a:r>
              <a:rPr lang="en-US" dirty="0" smtClean="0"/>
              <a:t>: How we think, behave depends on the concepts we have learned.</a:t>
            </a: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567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 Concepts Across Cultures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all languages have a word corresponding to “emotion.”</a:t>
            </a:r>
          </a:p>
          <a:p>
            <a:r>
              <a:rPr lang="en-US" dirty="0" smtClean="0"/>
              <a:t>Even those that do may only partially overlap in meaning.</a:t>
            </a:r>
          </a:p>
          <a:p>
            <a:pPr lvl="1"/>
            <a:r>
              <a:rPr lang="en-US" i="1" dirty="0" smtClean="0"/>
              <a:t>Jodo</a:t>
            </a:r>
            <a:r>
              <a:rPr lang="en-US" dirty="0" smtClean="0"/>
              <a:t> (Japanese): Includes considerate, motivated, lucky as well as angry, happy, sad, ashamed.</a:t>
            </a:r>
          </a:p>
          <a:p>
            <a:pPr lvl="1"/>
            <a:r>
              <a:rPr lang="en-US" i="1" dirty="0" err="1" smtClean="0"/>
              <a:t>Semteende</a:t>
            </a:r>
            <a:r>
              <a:rPr lang="en-US" dirty="0" smtClean="0"/>
              <a:t> (</a:t>
            </a:r>
            <a:r>
              <a:rPr lang="en-US" dirty="0" err="1" smtClean="0"/>
              <a:t>Ifaluk</a:t>
            </a:r>
            <a:r>
              <a:rPr lang="en-US" dirty="0" smtClean="0"/>
              <a:t>): Refers to situations in which people might feel embarrassment or shame, rather than the emotion itself.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12893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Sadness and </a:t>
            </a:r>
            <a:r>
              <a:rPr lang="en-US" i="1" dirty="0" err="1" smtClean="0"/>
              <a:t>pe’a</a:t>
            </a:r>
            <a:r>
              <a:rPr lang="en-US" i="1" dirty="0" smtClean="0"/>
              <a:t> </a:t>
            </a:r>
            <a:r>
              <a:rPr lang="en-US" i="1" dirty="0" err="1" smtClean="0"/>
              <a:t>pe’a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46" y="1825625"/>
            <a:ext cx="3310304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Levy, 1973: A Tahitian man’s family has left on a long trip; he is downcast and low in energy.</a:t>
            </a:r>
          </a:p>
          <a:p>
            <a:r>
              <a:rPr lang="en-US" sz="2400" dirty="0" smtClean="0"/>
              <a:t>Tahitian has no word for “sadness.”</a:t>
            </a:r>
          </a:p>
          <a:p>
            <a:r>
              <a:rPr lang="en-US" sz="2400" dirty="0" smtClean="0"/>
              <a:t>The man referred to himself as </a:t>
            </a:r>
            <a:r>
              <a:rPr lang="en-US" sz="2400" i="1" dirty="0" err="1" smtClean="0"/>
              <a:t>pe’a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pe’a</a:t>
            </a:r>
            <a:r>
              <a:rPr lang="en-US" sz="2400" dirty="0" smtClean="0"/>
              <a:t>, or sick, fatigued, troubled.</a:t>
            </a:r>
          </a:p>
          <a:p>
            <a:endParaRPr lang="en-US" sz="2400" dirty="0"/>
          </a:p>
        </p:txBody>
      </p:sp>
      <p:pic>
        <p:nvPicPr>
          <p:cNvPr id="1026" name="Picture 2" descr="Q:\Potter\Signed\Kalat, Emotion\Ancillaries\Final Cleanedup files to Editorial\PPT\art for ppts\kal35510_ch03\kal35510_03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" y="2317115"/>
            <a:ext cx="3998777" cy="277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037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 in North America?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Swidler</a:t>
            </a:r>
            <a:r>
              <a:rPr lang="en-US" dirty="0" smtClean="0"/>
              <a:t> (2001)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What is the North American concept of “romantic love?”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88 middle-class men and women in Northern California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Semi-structured interviews about what real love means, experiences with romantic love, what makes a relationship good vs bad, etc.</a:t>
            </a:r>
          </a:p>
          <a:p>
            <a:pPr lvl="1"/>
            <a:r>
              <a:rPr lang="en-US" b="1" dirty="0" smtClean="0"/>
              <a:t>Measures</a:t>
            </a:r>
            <a:r>
              <a:rPr lang="en-US" dirty="0" smtClean="0"/>
              <a:t>:</a:t>
            </a:r>
            <a:r>
              <a:rPr lang="en-US" dirty="0"/>
              <a:t> </a:t>
            </a:r>
            <a:r>
              <a:rPr lang="en-US" dirty="0" smtClean="0"/>
              <a:t>Coded for themes emerging frequently across many interviews</a:t>
            </a:r>
          </a:p>
        </p:txBody>
      </p:sp>
    </p:spTree>
    <p:extLst>
      <p:ext uri="{BB962C8B-B14F-4D97-AF65-F5344CB8AC3E}">
        <p14:creationId xmlns:p14="http://schemas.microsoft.com/office/powerpoint/2010/main" val="435179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7008" y="4258018"/>
            <a:ext cx="3908182" cy="202540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b="1" dirty="0" smtClean="0"/>
              <a:t>Concept 1: “Hollywood” Love </a:t>
            </a:r>
          </a:p>
          <a:p>
            <a:pPr>
              <a:spcBef>
                <a:spcPts val="400"/>
              </a:spcBef>
              <a:buFont typeface="Arial" charset="0"/>
              <a:buChar char="•"/>
            </a:pPr>
            <a:r>
              <a:rPr lang="en-US" sz="2400" dirty="0" smtClean="0"/>
              <a:t>Love at first sight</a:t>
            </a:r>
          </a:p>
          <a:p>
            <a:pPr>
              <a:spcBef>
                <a:spcPts val="400"/>
              </a:spcBef>
              <a:buFont typeface="Arial" charset="0"/>
              <a:buChar char="•"/>
            </a:pPr>
            <a:r>
              <a:rPr lang="en-US" sz="2400" dirty="0" smtClean="0"/>
              <a:t>Partner unique, “the one”</a:t>
            </a:r>
          </a:p>
          <a:p>
            <a:pPr>
              <a:spcBef>
                <a:spcPts val="400"/>
              </a:spcBef>
              <a:buFont typeface="Arial" charset="0"/>
              <a:buChar char="•"/>
            </a:pPr>
            <a:r>
              <a:rPr lang="en-US" sz="2400" dirty="0" smtClean="0"/>
              <a:t>Based on destiny</a:t>
            </a:r>
          </a:p>
          <a:p>
            <a:pPr>
              <a:spcBef>
                <a:spcPts val="400"/>
              </a:spcBef>
              <a:buFont typeface="Arial" charset="0"/>
              <a:buChar char="•"/>
            </a:pPr>
            <a:r>
              <a:rPr lang="en-US" sz="2400" dirty="0" smtClean="0"/>
              <a:t>Flashy, but shallow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86441" y="4061891"/>
            <a:ext cx="3908182" cy="19902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Concept 2: “Prosaic” Love </a:t>
            </a:r>
          </a:p>
          <a:p>
            <a:pPr>
              <a:spcBef>
                <a:spcPts val="400"/>
              </a:spcBef>
              <a:buFont typeface="Arial" charset="0"/>
              <a:buChar char="•"/>
            </a:pPr>
            <a:r>
              <a:rPr lang="en-US" sz="2400" dirty="0" smtClean="0"/>
              <a:t>Love grows slowly over time</a:t>
            </a:r>
          </a:p>
          <a:p>
            <a:pPr>
              <a:spcBef>
                <a:spcPts val="400"/>
              </a:spcBef>
              <a:buFont typeface="Arial" charset="0"/>
              <a:buChar char="•"/>
            </a:pPr>
            <a:r>
              <a:rPr lang="en-US" sz="2400" dirty="0" smtClean="0"/>
              <a:t>Many possible partners</a:t>
            </a:r>
          </a:p>
          <a:p>
            <a:pPr>
              <a:spcBef>
                <a:spcPts val="400"/>
              </a:spcBef>
              <a:buFont typeface="Arial" charset="0"/>
              <a:buChar char="•"/>
            </a:pPr>
            <a:r>
              <a:rPr lang="en-US" sz="2400" dirty="0" smtClean="0"/>
              <a:t>Based on compatibility</a:t>
            </a:r>
          </a:p>
          <a:p>
            <a:pPr>
              <a:spcBef>
                <a:spcPts val="400"/>
              </a:spcBef>
              <a:buFont typeface="Arial" charset="0"/>
              <a:buChar char="•"/>
            </a:pPr>
            <a:r>
              <a:rPr lang="en-US" sz="2400" dirty="0" smtClean="0"/>
              <a:t>Deep, sure, and lasting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690689"/>
            <a:ext cx="3675045" cy="23658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776"/>
          <a:stretch/>
        </p:blipFill>
        <p:spPr>
          <a:xfrm>
            <a:off x="4806534" y="1690689"/>
            <a:ext cx="3667996" cy="23658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41430" y="6154359"/>
            <a:ext cx="682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ALADDIN</a:t>
            </a:r>
            <a:r>
              <a:rPr lang="en-US" sz="1200" dirty="0"/>
              <a:t>, 1992. (c) Walt Disney/ Courtesy: Everett Collection.</a:t>
            </a:r>
          </a:p>
          <a:p>
            <a:r>
              <a:rPr lang="en-US" sz="1200" dirty="0" smtClean="0"/>
              <a:t>HARRY </a:t>
            </a:r>
            <a:r>
              <a:rPr lang="en-US" sz="1200" dirty="0"/>
              <a:t>POTTER AND THE HALF-BLOOD PRINCE, from left: Rupert </a:t>
            </a:r>
            <a:r>
              <a:rPr lang="en-US" sz="1200" dirty="0" err="1"/>
              <a:t>Grint</a:t>
            </a:r>
            <a:r>
              <a:rPr lang="en-US" sz="1200" dirty="0"/>
              <a:t>, Emma Watson, 2009. ©Warner Bros./courtesy Everett </a:t>
            </a:r>
            <a:r>
              <a:rPr lang="en-US" sz="1200" dirty="0" smtClean="0"/>
              <a:t>Collection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01055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Culture-Specific Emotions?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i="1" dirty="0" err="1" smtClean="0"/>
              <a:t>Litost</a:t>
            </a:r>
            <a:r>
              <a:rPr lang="en-US" sz="2400" dirty="0" smtClean="0"/>
              <a:t> (Czech): “a state of torment caused by a sudden insight into one’s own miserable self” (Kundera, 1979/1980, p. 122)</a:t>
            </a:r>
          </a:p>
          <a:p>
            <a:r>
              <a:rPr lang="en-US" sz="2400" i="1" dirty="0" smtClean="0"/>
              <a:t>Schadenfreude </a:t>
            </a:r>
            <a:r>
              <a:rPr lang="en-US" sz="2400" dirty="0" smtClean="0"/>
              <a:t>(German): enjoyment of another person’s suffering</a:t>
            </a:r>
          </a:p>
          <a:p>
            <a:r>
              <a:rPr lang="en-US" sz="2400" i="1" dirty="0" err="1" smtClean="0"/>
              <a:t>Liget</a:t>
            </a:r>
            <a:r>
              <a:rPr lang="en-US" sz="2400" dirty="0" smtClean="0"/>
              <a:t> (</a:t>
            </a:r>
            <a:r>
              <a:rPr lang="en-US" sz="2400" dirty="0" err="1" smtClean="0"/>
              <a:t>Ilongot</a:t>
            </a:r>
            <a:r>
              <a:rPr lang="en-US" sz="2400" dirty="0" smtClean="0"/>
              <a:t>): like anger, but a positive, socially encouraged response to insult or injury, a successful hunt, celebrations, death of a loved one</a:t>
            </a:r>
          </a:p>
          <a:p>
            <a:r>
              <a:rPr lang="en-US" sz="2400" i="1" dirty="0" err="1" smtClean="0"/>
              <a:t>Amae</a:t>
            </a:r>
            <a:r>
              <a:rPr lang="en-US" sz="2400" dirty="0" smtClean="0"/>
              <a:t> (Japanese): pleasurable dependence on another person; license to be childlike 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517921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Sapir-Whorf Hypothesis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Proposal that humans require language to think, and therefore only have those experiences, thoughts, and perceptions for which they have words</a:t>
            </a:r>
          </a:p>
          <a:p>
            <a:r>
              <a:rPr lang="en-US" sz="2400" u="sng" dirty="0" smtClean="0"/>
              <a:t>Implication</a:t>
            </a:r>
            <a:r>
              <a:rPr lang="en-US" sz="2400" dirty="0" smtClean="0"/>
              <a:t>: People should not be able to experience emotions for which their language has no word</a:t>
            </a:r>
          </a:p>
          <a:p>
            <a:r>
              <a:rPr lang="en-US" sz="2400" u="sng" dirty="0" smtClean="0"/>
              <a:t>Evidence</a:t>
            </a:r>
            <a:r>
              <a:rPr lang="en-US" sz="2400" dirty="0" smtClean="0"/>
              <a:t>: For the strong version, weak</a:t>
            </a:r>
          </a:p>
          <a:p>
            <a:pPr lvl="1"/>
            <a:r>
              <a:rPr lang="en-US" sz="2000" dirty="0" smtClean="0"/>
              <a:t>People around the world can differentiate colors, even when their language does not make the distinction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72206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ustom 16">
      <a:dk1>
        <a:srgbClr val="292934"/>
      </a:dk1>
      <a:lt1>
        <a:srgbClr val="FFFFFF"/>
      </a:lt1>
      <a:dk2>
        <a:srgbClr val="C00000"/>
      </a:dk2>
      <a:lt2>
        <a:srgbClr val="F3F2DC"/>
      </a:lt2>
      <a:accent1>
        <a:srgbClr val="C00000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C00000"/>
      </a:hlink>
      <a:folHlink>
        <a:srgbClr val="D2533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921</TotalTime>
  <Words>1946</Words>
  <Application>Microsoft Office PowerPoint</Application>
  <PresentationFormat>On-screen Show (4:3)</PresentationFormat>
  <Paragraphs>217</Paragraphs>
  <Slides>29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Clarity</vt:lpstr>
      <vt:lpstr>Chapter 3: Culture and Emotion</vt:lpstr>
      <vt:lpstr>What Is Culture?</vt:lpstr>
      <vt:lpstr>What Is Culture?</vt:lpstr>
      <vt:lpstr>Emotion Concepts Across Cultures</vt:lpstr>
      <vt:lpstr>Example: Sadness and pe’a pe’a</vt:lpstr>
      <vt:lpstr>Culture in North America?</vt:lpstr>
      <vt:lpstr>Results</vt:lpstr>
      <vt:lpstr>Culture-Specific Emotions?</vt:lpstr>
      <vt:lpstr>The Sapir-Whorf Hypothesis</vt:lpstr>
      <vt:lpstr>Language and Emotion Concepts</vt:lpstr>
      <vt:lpstr>Results</vt:lpstr>
      <vt:lpstr>Hyper- vs. Hypo-cognized Emotions</vt:lpstr>
      <vt:lpstr>Aspects of Culture That Predict Differences in Emotion</vt:lpstr>
      <vt:lpstr>Individualism vs. Collectivism</vt:lpstr>
      <vt:lpstr>Individualism vs. Collectivism</vt:lpstr>
      <vt:lpstr>I/C and Emotion</vt:lpstr>
      <vt:lpstr>I/C and Emotion</vt:lpstr>
      <vt:lpstr>Power Distance</vt:lpstr>
      <vt:lpstr>Power Distance  and Emotion</vt:lpstr>
      <vt:lpstr>Linear vs. Dialectical Epistemology</vt:lpstr>
      <vt:lpstr>Epistemology and Emotion</vt:lpstr>
      <vt:lpstr>Results</vt:lpstr>
      <vt:lpstr>Methodological Considerations</vt:lpstr>
      <vt:lpstr>Culture of Honor and Anger</vt:lpstr>
      <vt:lpstr>Culture of Honor and Anger</vt:lpstr>
      <vt:lpstr>Integrating Evolutionary and Cultural Approaches to Emotion</vt:lpstr>
      <vt:lpstr>Ekman (1972):  Neurocultural Theory of Emotion</vt:lpstr>
      <vt:lpstr>Russell (1991): Emotion Episodes as Socially Constructed Scripts</vt:lpstr>
      <vt:lpstr>Keltner &amp; Haidt (1999): Levels of Analysis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ALBRIGHT, Larissa</cp:lastModifiedBy>
  <cp:revision>44</cp:revision>
  <dcterms:created xsi:type="dcterms:W3CDTF">2017-07-05T22:21:59Z</dcterms:created>
  <dcterms:modified xsi:type="dcterms:W3CDTF">2017-10-18T15:29:44Z</dcterms:modified>
</cp:coreProperties>
</file>